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0" r:id="rId5"/>
    <p:sldId id="261" r:id="rId6"/>
    <p:sldId id="262" r:id="rId7"/>
    <p:sldId id="263" r:id="rId8"/>
  </p:sldIdLst>
  <p:sldSz cx="7559675" cy="10691813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0A8"/>
    <a:srgbClr val="C1E5ED"/>
    <a:srgbClr val="00609C"/>
    <a:srgbClr val="FBE5D6"/>
    <a:srgbClr val="256485"/>
    <a:srgbClr val="F8D3BA"/>
    <a:srgbClr val="CDDFE9"/>
    <a:srgbClr val="2D7E9C"/>
    <a:srgbClr val="13365C"/>
    <a:srgbClr val="459A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99" autoAdjust="0"/>
    <p:restoredTop sz="94673" autoAdjust="0"/>
  </p:normalViewPr>
  <p:slideViewPr>
    <p:cSldViewPr snapToGrid="0">
      <p:cViewPr>
        <p:scale>
          <a:sx n="125" d="100"/>
          <a:sy n="125" d="100"/>
        </p:scale>
        <p:origin x="2052" y="-9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89687-EFB7-4029-ACD3-5976ED6C4ABB}" type="datetimeFigureOut">
              <a:rPr lang="en-US" smtClean="0"/>
              <a:t>4/2/2026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2EA0D-D69C-4AE6-B8B1-B4B5E27058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1246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89687-EFB7-4029-ACD3-5976ED6C4ABB}" type="datetimeFigureOut">
              <a:rPr lang="en-US" smtClean="0"/>
              <a:t>4/2/2026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2EA0D-D69C-4AE6-B8B1-B4B5E27058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587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89687-EFB7-4029-ACD3-5976ED6C4ABB}" type="datetimeFigureOut">
              <a:rPr lang="en-US" smtClean="0"/>
              <a:t>4/2/2026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2EA0D-D69C-4AE6-B8B1-B4B5E27058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5232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89687-EFB7-4029-ACD3-5976ED6C4ABB}" type="datetimeFigureOut">
              <a:rPr lang="en-US" smtClean="0"/>
              <a:t>4/2/2026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2EA0D-D69C-4AE6-B8B1-B4B5E27058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8231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89687-EFB7-4029-ACD3-5976ED6C4ABB}" type="datetimeFigureOut">
              <a:rPr lang="en-US" smtClean="0"/>
              <a:t>4/2/2026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2EA0D-D69C-4AE6-B8B1-B4B5E27058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530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89687-EFB7-4029-ACD3-5976ED6C4ABB}" type="datetimeFigureOut">
              <a:rPr lang="en-US" smtClean="0"/>
              <a:t>4/2/2026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2EA0D-D69C-4AE6-B8B1-B4B5E27058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435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89687-EFB7-4029-ACD3-5976ED6C4ABB}" type="datetimeFigureOut">
              <a:rPr lang="en-US" smtClean="0"/>
              <a:t>4/2/2026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2EA0D-D69C-4AE6-B8B1-B4B5E27058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7105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89687-EFB7-4029-ACD3-5976ED6C4ABB}" type="datetimeFigureOut">
              <a:rPr lang="en-US" smtClean="0"/>
              <a:t>4/2/2026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2EA0D-D69C-4AE6-B8B1-B4B5E27058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2551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89687-EFB7-4029-ACD3-5976ED6C4ABB}" type="datetimeFigureOut">
              <a:rPr lang="en-US" smtClean="0"/>
              <a:t>4/2/2026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2EA0D-D69C-4AE6-B8B1-B4B5E27058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822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89687-EFB7-4029-ACD3-5976ED6C4ABB}" type="datetimeFigureOut">
              <a:rPr lang="en-US" smtClean="0"/>
              <a:t>4/2/2026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2EA0D-D69C-4AE6-B8B1-B4B5E27058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492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89687-EFB7-4029-ACD3-5976ED6C4ABB}" type="datetimeFigureOut">
              <a:rPr lang="en-US" smtClean="0"/>
              <a:t>4/2/2026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2EA0D-D69C-4AE6-B8B1-B4B5E27058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074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B89687-EFB7-4029-ACD3-5976ED6C4ABB}" type="datetimeFigureOut">
              <a:rPr lang="en-US" smtClean="0"/>
              <a:t>4/2/2026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2EA0D-D69C-4AE6-B8B1-B4B5E27058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9601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smd.utm.md/wp-content/uploads/2025/04/Paper_template-Conf-SMD-UTM-2025-eng-1.docx" TargetMode="External"/><Relationship Id="rId7" Type="http://schemas.openxmlformats.org/officeDocument/2006/relationships/image" Target="../media/image1.jpeg"/><Relationship Id="rId2" Type="http://schemas.openxmlformats.org/officeDocument/2006/relationships/hyperlink" Target="https://csmd.utm.md/wp-content/uploads/2025/04/Abstract_template-Conf-UTM-2025-eng.docx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csmd.utm.md/" TargetMode="External"/><Relationship Id="rId5" Type="http://schemas.openxmlformats.org/officeDocument/2006/relationships/hyperlink" Target="http://repository.utm.md/handle/5014/8529" TargetMode="External"/><Relationship Id="rId4" Type="http://schemas.openxmlformats.org/officeDocument/2006/relationships/hyperlink" Target="https://ibn.idsi.md/ro/collection_view/311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csmd.utm.md/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csmd.utm.md/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csmd.utm.md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210C3B26-BA98-433A-A956-CD55C10B82EF}"/>
              </a:ext>
            </a:extLst>
          </p:cNvPr>
          <p:cNvSpPr/>
          <p:nvPr/>
        </p:nvSpPr>
        <p:spPr>
          <a:xfrm>
            <a:off x="0" y="2213533"/>
            <a:ext cx="7559675" cy="4291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2400" b="1" dirty="0">
                <a:ln w="0"/>
                <a:solidFill>
                  <a:srgbClr val="00609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rial" panose="020B0604020202020204" pitchFamily="34" charset="0"/>
              </a:rPr>
              <a:t>CALL FOR PARTICIPATION</a:t>
            </a:r>
            <a:endParaRPr lang="en-US" sz="2400" b="1" dirty="0">
              <a:ln w="0"/>
              <a:solidFill>
                <a:srgbClr val="00609C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EF6EA87-7060-410A-9C71-4F58D935E1F5}"/>
              </a:ext>
            </a:extLst>
          </p:cNvPr>
          <p:cNvSpPr txBox="1"/>
          <p:nvPr/>
        </p:nvSpPr>
        <p:spPr>
          <a:xfrm>
            <a:off x="310895" y="2815635"/>
            <a:ext cx="6894577" cy="175432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/>
            <a:r>
              <a:rPr lang="en-US" b="1" dirty="0"/>
              <a:t>Technical University of Moldova </a:t>
            </a:r>
            <a:r>
              <a:rPr lang="en-US" dirty="0"/>
              <a:t>invites undergraduate, master and PhD students to participate in the Technical Scientific Conference that will take place on </a:t>
            </a:r>
            <a:r>
              <a:rPr lang="ro-RO" dirty="0"/>
              <a:t>May</a:t>
            </a:r>
            <a:r>
              <a:rPr lang="en-US" dirty="0"/>
              <a:t> </a:t>
            </a:r>
            <a:r>
              <a:rPr lang="ro-RO" dirty="0"/>
              <a:t>13</a:t>
            </a:r>
            <a:r>
              <a:rPr lang="en-US" dirty="0"/>
              <a:t>-</a:t>
            </a:r>
            <a:r>
              <a:rPr lang="ro-RO" dirty="0"/>
              <a:t>16</a:t>
            </a:r>
            <a:r>
              <a:rPr lang="en-US" dirty="0"/>
              <a:t>, 202</a:t>
            </a:r>
            <a:r>
              <a:rPr lang="ro-RO" dirty="0"/>
              <a:t>6.</a:t>
            </a:r>
            <a:r>
              <a:rPr lang="en-US" dirty="0"/>
              <a:t> </a:t>
            </a:r>
            <a:endParaRPr lang="ro-RO" dirty="0"/>
          </a:p>
          <a:p>
            <a:pPr algn="just"/>
            <a:endParaRPr lang="en-US" dirty="0"/>
          </a:p>
          <a:p>
            <a:pPr algn="just"/>
            <a:r>
              <a:rPr lang="en-US" dirty="0"/>
              <a:t>The conference will be organized in Chisinau, Republic of Moldova. </a:t>
            </a:r>
          </a:p>
          <a:p>
            <a:pPr algn="just"/>
            <a:endParaRPr lang="en-US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AA389002-4CD0-4CD3-B979-921B981F7F25}"/>
              </a:ext>
            </a:extLst>
          </p:cNvPr>
          <p:cNvSpPr txBox="1"/>
          <p:nvPr/>
        </p:nvSpPr>
        <p:spPr>
          <a:xfrm>
            <a:off x="214811" y="4463792"/>
            <a:ext cx="7114577" cy="2339102"/>
          </a:xfrm>
          <a:prstGeom prst="rect">
            <a:avLst/>
          </a:prstGeom>
          <a:solidFill>
            <a:srgbClr val="C1E5ED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lvl="1"/>
            <a:r>
              <a:rPr lang="ro-RO" sz="1700" b="1" dirty="0">
                <a:solidFill>
                  <a:srgbClr val="FF0000"/>
                </a:solidFill>
              </a:rPr>
              <a:t>Important </a:t>
            </a:r>
            <a:r>
              <a:rPr lang="en-US" sz="1700" b="1" dirty="0">
                <a:solidFill>
                  <a:srgbClr val="FF0000"/>
                </a:solidFill>
              </a:rPr>
              <a:t>Dates</a:t>
            </a:r>
            <a:r>
              <a:rPr lang="ro-RO" sz="1700" b="1" dirty="0">
                <a:solidFill>
                  <a:srgbClr val="FF0000"/>
                </a:solidFill>
              </a:rPr>
              <a:t>:</a:t>
            </a:r>
            <a:endParaRPr lang="ro-RO" sz="1700" b="1" dirty="0">
              <a:solidFill>
                <a:srgbClr val="FF0000"/>
              </a:solidFill>
              <a:cs typeface="Calibri"/>
            </a:endParaRPr>
          </a:p>
          <a:p>
            <a:endParaRPr lang="en-US" sz="1700" b="1" dirty="0">
              <a:cs typeface="Calibri"/>
            </a:endParaRPr>
          </a:p>
          <a:p>
            <a:pPr marL="548640" indent="-365760" algn="just">
              <a:buFont typeface="Arial"/>
              <a:buChar char="•"/>
            </a:pPr>
            <a:r>
              <a:rPr lang="ro-RO" sz="1700" b="1" dirty="0"/>
              <a:t>April 30, 2026</a:t>
            </a:r>
            <a:r>
              <a:rPr lang="en-US" sz="1700" b="1" dirty="0"/>
              <a:t>: Deadline for r</a:t>
            </a:r>
            <a:r>
              <a:rPr lang="ro-RO" sz="1700" b="1" dirty="0" err="1"/>
              <a:t>egistration</a:t>
            </a:r>
            <a:r>
              <a:rPr lang="ro-RO" sz="1700" b="1" dirty="0"/>
              <a:t> </a:t>
            </a:r>
            <a:r>
              <a:rPr lang="en-US" sz="1700" dirty="0"/>
              <a:t>and </a:t>
            </a:r>
            <a:r>
              <a:rPr lang="en-US" sz="1700" b="1" dirty="0">
                <a:hlinkClick r:id="rId2"/>
              </a:rPr>
              <a:t>abstract</a:t>
            </a:r>
            <a:r>
              <a:rPr lang="en-US" sz="1700" b="1" dirty="0"/>
              <a:t> submission</a:t>
            </a:r>
            <a:r>
              <a:rPr lang="ro-RO" sz="1700" b="1" dirty="0"/>
              <a:t>;</a:t>
            </a:r>
            <a:r>
              <a:rPr lang="ro-RO" sz="1700" dirty="0"/>
              <a:t> </a:t>
            </a:r>
            <a:endParaRPr lang="en-US" sz="1700" dirty="0"/>
          </a:p>
          <a:p>
            <a:pPr marL="548640" indent="-365760" algn="just">
              <a:buFont typeface="Arial"/>
              <a:buChar char="•"/>
            </a:pPr>
            <a:r>
              <a:rPr lang="ro-RO" sz="1700" b="1" dirty="0"/>
              <a:t>May 6</a:t>
            </a:r>
            <a:r>
              <a:rPr lang="en-US" sz="1700" b="1" dirty="0"/>
              <a:t>, 202</a:t>
            </a:r>
            <a:r>
              <a:rPr lang="ro-RO" sz="1700" b="1" dirty="0"/>
              <a:t>6</a:t>
            </a:r>
            <a:r>
              <a:rPr lang="en-US" sz="1700" dirty="0"/>
              <a:t>: </a:t>
            </a:r>
            <a:r>
              <a:rPr lang="en-US" sz="1700" dirty="0">
                <a:cs typeface="Calibri" panose="020F0502020204030204"/>
              </a:rPr>
              <a:t>Publication of the Conference Program</a:t>
            </a:r>
            <a:r>
              <a:rPr lang="ro-RO" sz="1700" dirty="0">
                <a:cs typeface="Calibri" panose="020F0502020204030204"/>
              </a:rPr>
              <a:t>;</a:t>
            </a:r>
            <a:endParaRPr lang="ro-RO" sz="1700" dirty="0"/>
          </a:p>
          <a:p>
            <a:pPr marL="548640" lvl="0" indent="-365760" algn="just" defTabSz="442913">
              <a:buFont typeface="Arial"/>
              <a:buChar char="•"/>
            </a:pPr>
            <a:r>
              <a:rPr lang="ro-RO" sz="1700" b="1" dirty="0"/>
              <a:t>May</a:t>
            </a:r>
            <a:r>
              <a:rPr lang="en-US" sz="1700" b="1" dirty="0"/>
              <a:t> </a:t>
            </a:r>
            <a:r>
              <a:rPr lang="ro-RO" sz="1700" b="1" dirty="0"/>
              <a:t>13</a:t>
            </a:r>
            <a:r>
              <a:rPr lang="en-US" sz="1700" b="1" dirty="0"/>
              <a:t>-</a:t>
            </a:r>
            <a:r>
              <a:rPr lang="ro-RO" sz="1700" b="1" dirty="0"/>
              <a:t>16</a:t>
            </a:r>
            <a:r>
              <a:rPr lang="en-US" sz="1700" b="1" dirty="0"/>
              <a:t>, 202</a:t>
            </a:r>
            <a:r>
              <a:rPr lang="ro-RO" sz="1700" b="1" dirty="0"/>
              <a:t>6</a:t>
            </a:r>
            <a:r>
              <a:rPr lang="en-US" sz="1700" b="1" dirty="0"/>
              <a:t>:</a:t>
            </a:r>
            <a:r>
              <a:rPr lang="en-US" sz="1700" dirty="0"/>
              <a:t> </a:t>
            </a:r>
            <a:r>
              <a:rPr lang="ro-RO" sz="1700" dirty="0" err="1"/>
              <a:t>Communication</a:t>
            </a:r>
            <a:r>
              <a:rPr lang="en-US" sz="1700" dirty="0"/>
              <a:t> of works at </a:t>
            </a:r>
            <a:r>
              <a:rPr lang="ro-RO" sz="1700" dirty="0" err="1"/>
              <a:t>the</a:t>
            </a:r>
            <a:r>
              <a:rPr lang="ro-RO" sz="1700" dirty="0"/>
              <a:t> </a:t>
            </a:r>
            <a:r>
              <a:rPr lang="en-US" sz="1700" dirty="0"/>
              <a:t>Conference</a:t>
            </a:r>
            <a:r>
              <a:rPr lang="ro-RO" sz="1700" dirty="0"/>
              <a:t>*;</a:t>
            </a:r>
            <a:r>
              <a:rPr lang="ro-RO" sz="1700" b="1" dirty="0"/>
              <a:t> </a:t>
            </a:r>
          </a:p>
          <a:p>
            <a:pPr marL="548640" lvl="0" indent="-365760" algn="just" defTabSz="442913">
              <a:buFont typeface="Arial"/>
              <a:buChar char="•"/>
            </a:pPr>
            <a:r>
              <a:rPr lang="ro-RO" sz="1700" b="1" dirty="0"/>
              <a:t>May 30, 2026</a:t>
            </a:r>
            <a:r>
              <a:rPr lang="en-US" sz="1700" b="1" dirty="0"/>
              <a:t>:</a:t>
            </a:r>
            <a:r>
              <a:rPr lang="ro-RO" sz="1700" b="1" dirty="0"/>
              <a:t> </a:t>
            </a:r>
            <a:r>
              <a:rPr lang="en-US" sz="1700" dirty="0"/>
              <a:t>Full paper submission in accordance with the </a:t>
            </a:r>
            <a:r>
              <a:rPr lang="en-US" sz="1700" b="1" u="sng" dirty="0">
                <a:solidFill>
                  <a:srgbClr val="0060A8"/>
                </a:solidFill>
                <a:hlinkClick r:id="rId3"/>
              </a:rPr>
              <a:t>template</a:t>
            </a:r>
            <a:r>
              <a:rPr lang="ro-RO" sz="1700" b="1" u="sng" dirty="0">
                <a:solidFill>
                  <a:srgbClr val="0060A8"/>
                </a:solidFill>
              </a:rPr>
              <a:t>;</a:t>
            </a:r>
            <a:r>
              <a:rPr lang="ro-RO" sz="1700" dirty="0"/>
              <a:t> </a:t>
            </a:r>
            <a:endParaRPr lang="en-US" sz="1700" dirty="0">
              <a:cs typeface="Calibri" panose="020F0502020204030204"/>
            </a:endParaRPr>
          </a:p>
          <a:p>
            <a:pPr marL="548640" lvl="0" indent="-365760" algn="just">
              <a:buFont typeface="Arial"/>
              <a:buChar char="•"/>
            </a:pPr>
            <a:r>
              <a:rPr lang="ro-RO" sz="1700" b="1" dirty="0"/>
              <a:t>June 30, 2026:</a:t>
            </a:r>
            <a:r>
              <a:rPr lang="en-US" sz="1700" b="1" dirty="0"/>
              <a:t> </a:t>
            </a:r>
            <a:r>
              <a:rPr lang="en-US" sz="1700" dirty="0"/>
              <a:t>Notification of acceptance</a:t>
            </a:r>
            <a:r>
              <a:rPr lang="ro-RO" sz="1700" dirty="0"/>
              <a:t> of </a:t>
            </a:r>
            <a:r>
              <a:rPr lang="ro-RO" sz="1700" dirty="0" err="1"/>
              <a:t>the</a:t>
            </a:r>
            <a:r>
              <a:rPr lang="ro-RO" sz="1700" dirty="0"/>
              <a:t> </a:t>
            </a:r>
            <a:r>
              <a:rPr lang="ro-RO" sz="1700" dirty="0" err="1"/>
              <a:t>work</a:t>
            </a:r>
            <a:r>
              <a:rPr lang="en-US" sz="1700" dirty="0"/>
              <a:t> for publication</a:t>
            </a:r>
            <a:r>
              <a:rPr lang="ro-RO" sz="1700" dirty="0"/>
              <a:t>;</a:t>
            </a:r>
          </a:p>
          <a:p>
            <a:pPr marL="548640" lvl="0" indent="-365760" algn="just">
              <a:buFont typeface="Arial"/>
              <a:buChar char="•"/>
            </a:pPr>
            <a:r>
              <a:rPr lang="ro-RO" sz="1700" b="1" dirty="0" err="1"/>
              <a:t>October</a:t>
            </a:r>
            <a:r>
              <a:rPr lang="en-US" sz="1700" b="1" dirty="0"/>
              <a:t> 202</a:t>
            </a:r>
            <a:r>
              <a:rPr lang="ro-RO" sz="1700" b="1" dirty="0"/>
              <a:t>6</a:t>
            </a:r>
            <a:r>
              <a:rPr lang="en-US" sz="1700" b="1" dirty="0"/>
              <a:t> </a:t>
            </a:r>
            <a:r>
              <a:rPr lang="en-US" sz="1700" dirty="0"/>
              <a:t>– Publication of conference works in open access.</a:t>
            </a:r>
            <a:endParaRPr lang="en-US" sz="1700" dirty="0">
              <a:cs typeface="Calibri"/>
            </a:endParaRPr>
          </a:p>
          <a:p>
            <a:pPr algn="just"/>
            <a:endParaRPr lang="en-US" sz="1000" dirty="0">
              <a:cs typeface="Calibri" panose="020F0502020204030204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31F6901-5B5A-4847-9BBA-F2321D67454C}"/>
              </a:ext>
            </a:extLst>
          </p:cNvPr>
          <p:cNvSpPr/>
          <p:nvPr/>
        </p:nvSpPr>
        <p:spPr>
          <a:xfrm>
            <a:off x="397667" y="6887408"/>
            <a:ext cx="6807805" cy="92333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182563" indent="-90488" algn="ctr"/>
            <a:r>
              <a:rPr lang="en-US" dirty="0"/>
              <a:t>Submitted papers will be subject to a peer-review process. </a:t>
            </a:r>
            <a:endParaRPr lang="ro-RO" dirty="0"/>
          </a:p>
          <a:p>
            <a:pPr marL="182563" indent="-90488" algn="ctr"/>
            <a:r>
              <a:rPr lang="en-US" b="1" dirty="0"/>
              <a:t>Only papers accepted </a:t>
            </a:r>
            <a:r>
              <a:rPr lang="en-US" dirty="0"/>
              <a:t>after the review process </a:t>
            </a:r>
            <a:r>
              <a:rPr lang="en-US" b="1" dirty="0"/>
              <a:t>and presented </a:t>
            </a:r>
            <a:r>
              <a:rPr lang="en-US" dirty="0"/>
              <a:t>at the conference </a:t>
            </a:r>
            <a:r>
              <a:rPr lang="en-US" b="1" dirty="0"/>
              <a:t>will be published in the conference proceedings.</a:t>
            </a:r>
            <a:endParaRPr lang="ro-RO" b="1" dirty="0"/>
          </a:p>
        </p:txBody>
      </p:sp>
      <p:sp>
        <p:nvSpPr>
          <p:cNvPr id="4" name="Rectangle 3"/>
          <p:cNvSpPr/>
          <p:nvPr/>
        </p:nvSpPr>
        <p:spPr>
          <a:xfrm>
            <a:off x="397667" y="8172252"/>
            <a:ext cx="664368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The works are indexed </a:t>
            </a:r>
            <a:r>
              <a:rPr lang="ro-RO" dirty="0"/>
              <a:t>in: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dirty="0"/>
              <a:t>IBN - </a:t>
            </a:r>
            <a:r>
              <a:rPr lang="ro-RO" u="sng" dirty="0">
                <a:hlinkClick r:id="rId4"/>
              </a:rPr>
              <a:t>https://ibn.idsi.md/ro/collection_view/311</a:t>
            </a:r>
            <a:endParaRPr lang="ro-RO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TUM Repository - </a:t>
            </a:r>
            <a:r>
              <a:rPr lang="ro-RO" u="sng" dirty="0">
                <a:hlinkClick r:id="rId5"/>
              </a:rPr>
              <a:t>http://repository.utm.md/handle/5014/8529</a:t>
            </a:r>
            <a:endParaRPr lang="ro-RO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dirty="0"/>
              <a:t>Google Academic.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14811" y="9782336"/>
            <a:ext cx="71145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2075" indent="-92075"/>
            <a:r>
              <a:rPr lang="ro-RO" sz="1600" dirty="0"/>
              <a:t>* </a:t>
            </a:r>
            <a:r>
              <a:rPr lang="en-US" sz="1600" dirty="0"/>
              <a:t>The participants from outside Moldova will be given the option</a:t>
            </a:r>
            <a:r>
              <a:rPr lang="ro-RO" sz="1600" dirty="0"/>
              <a:t> </a:t>
            </a:r>
            <a:r>
              <a:rPr lang="en-US" sz="1600" dirty="0"/>
              <a:t>of presenting their paper through online mode</a:t>
            </a:r>
            <a:r>
              <a:rPr lang="ro-RO" sz="1600" dirty="0"/>
              <a:t>.</a:t>
            </a:r>
            <a:endParaRPr lang="en-US" sz="16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9F68AB7-6E3B-8743-F0B8-64675722E414}"/>
              </a:ext>
            </a:extLst>
          </p:cNvPr>
          <p:cNvSpPr/>
          <p:nvPr/>
        </p:nvSpPr>
        <p:spPr>
          <a:xfrm>
            <a:off x="0" y="10419080"/>
            <a:ext cx="7559675" cy="28982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b="1" dirty="0">
                <a:hlinkClick r:id="rId6"/>
              </a:rPr>
              <a:t>https://csmd.utm.md</a:t>
            </a:r>
            <a:r>
              <a:rPr lang="ro-RO" sz="1700" b="1" dirty="0"/>
              <a:t> </a:t>
            </a:r>
            <a:endParaRPr lang="ru-RU" sz="1700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D8D6EC6-EDED-D1F3-8D2F-3B21571BE794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559675" cy="1775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4851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1"/>
            <a:ext cx="7559675" cy="351941"/>
          </a:xfrm>
          <a:prstGeom prst="rect">
            <a:avLst/>
          </a:prstGeom>
          <a:solidFill>
            <a:srgbClr val="25648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ro-RO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May 13-16,  2026                                         C</a:t>
            </a:r>
            <a:r>
              <a:rPr lang="en-US" b="1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hisinau</a:t>
            </a:r>
            <a:r>
              <a:rPr lang="ro-RO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Republic of Moldova</a:t>
            </a:r>
            <a:endParaRPr lang="en-US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cs typeface="Calibri" panose="020F0502020204030204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3181" y="399220"/>
            <a:ext cx="4043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400" b="1" dirty="0"/>
              <a:t>REGISTRATION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89190" y="811424"/>
            <a:ext cx="7173312" cy="7551876"/>
          </a:xfrm>
          <a:prstGeom prst="rect">
            <a:avLst/>
          </a:prstGeom>
          <a:solidFill>
            <a:srgbClr val="C1E5ED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marL="34925" indent="147638"/>
            <a:r>
              <a:rPr lang="ro-RO" sz="2000" b="1" dirty="0"/>
              <a:t>CONFERENCE TOPICS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lphaUcPeriod"/>
              <a:tabLst>
                <a:tab pos="457200" algn="l"/>
              </a:tabLst>
            </a:pPr>
            <a:r>
              <a:rPr lang="en-US" sz="15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Electronics and Telecommunications</a:t>
            </a:r>
            <a:endParaRPr lang="ro-RO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lphaUcPeriod"/>
              <a:tabLst>
                <a:tab pos="457200" algn="l"/>
              </a:tabLst>
            </a:pPr>
            <a:r>
              <a:rPr lang="en-US" sz="15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Energy and Electrical Engineering</a:t>
            </a:r>
            <a:endParaRPr lang="ro-RO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lphaUcPeriod"/>
              <a:tabLst>
                <a:tab pos="457200" algn="l"/>
              </a:tabLst>
            </a:pPr>
            <a:r>
              <a:rPr lang="en-US" sz="15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Computers, Informatics and Microelectronics</a:t>
            </a:r>
            <a:endParaRPr lang="ro-RO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9580">
              <a:lnSpc>
                <a:spcPct val="107000"/>
              </a:lnSpc>
              <a:buNone/>
            </a:pPr>
            <a:r>
              <a:rPr lang="ro-RO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C1: Software Engineering </a:t>
            </a:r>
            <a:r>
              <a:rPr lang="ro-RO" sz="15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ro-RO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5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Security</a:t>
            </a:r>
            <a:endParaRPr lang="ro-RO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9580">
              <a:lnSpc>
                <a:spcPct val="107000"/>
              </a:lnSpc>
              <a:buNone/>
            </a:pPr>
            <a:r>
              <a:rPr lang="ro-RO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C2: </a:t>
            </a:r>
            <a:r>
              <a:rPr lang="ro-RO" sz="15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Systems</a:t>
            </a:r>
            <a:r>
              <a:rPr lang="ro-RO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Engineering</a:t>
            </a:r>
          </a:p>
          <a:p>
            <a:pPr marL="449580">
              <a:lnSpc>
                <a:spcPct val="107000"/>
              </a:lnSpc>
              <a:buNone/>
            </a:pPr>
            <a:r>
              <a:rPr lang="ro-RO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C3: Computer </a:t>
            </a:r>
            <a:r>
              <a:rPr lang="ro-RO" sz="15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Science</a:t>
            </a:r>
            <a:endParaRPr lang="ro-RO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9580">
              <a:lnSpc>
                <a:spcPct val="107000"/>
              </a:lnSpc>
              <a:buNone/>
            </a:pPr>
            <a:r>
              <a:rPr lang="ro-RO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C4: </a:t>
            </a:r>
            <a:r>
              <a:rPr lang="ro-RO" sz="15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Microelectronics</a:t>
            </a:r>
            <a:r>
              <a:rPr lang="ro-RO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5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ro-RO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5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Nanotechnologies</a:t>
            </a:r>
            <a:endParaRPr lang="ro-RO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9580">
              <a:lnSpc>
                <a:spcPct val="107000"/>
              </a:lnSpc>
              <a:buNone/>
            </a:pPr>
            <a:r>
              <a:rPr lang="ro-RO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C5: </a:t>
            </a:r>
            <a:r>
              <a:rPr lang="ro-RO" sz="15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Databases</a:t>
            </a:r>
            <a:endParaRPr lang="ro-RO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lphaUcPeriod" startAt="4"/>
              <a:tabLst>
                <a:tab pos="457200" algn="l"/>
              </a:tabLst>
            </a:pPr>
            <a:r>
              <a:rPr lang="en-US" sz="15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Biomedical Engineering</a:t>
            </a:r>
            <a:endParaRPr lang="ro-RO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lphaUcPeriod" startAt="4"/>
              <a:tabLst>
                <a:tab pos="457200" algn="l"/>
              </a:tabLst>
            </a:pPr>
            <a:r>
              <a:rPr lang="en-US" sz="15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Food Science</a:t>
            </a:r>
            <a:endParaRPr lang="ro-RO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buNone/>
            </a:pPr>
            <a:r>
              <a:rPr lang="ro-RO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E1: Rural Tourism in the Context of Sustainable Development</a:t>
            </a:r>
            <a:endParaRPr lang="ro-RO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buNone/>
            </a:pPr>
            <a:r>
              <a:rPr lang="ro-RO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E2: </a:t>
            </a:r>
            <a:r>
              <a:rPr lang="ro-RO" sz="15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Styles</a:t>
            </a:r>
            <a:r>
              <a:rPr lang="ro-RO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 </a:t>
            </a:r>
            <a:r>
              <a:rPr lang="ro-RO" sz="15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comportements</a:t>
            </a:r>
            <a:r>
              <a:rPr lang="ro-RO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5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alimentaires</a:t>
            </a:r>
            <a:r>
              <a:rPr lang="ro-RO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dans le contexte du </a:t>
            </a:r>
            <a:r>
              <a:rPr lang="ro-RO" sz="15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développement</a:t>
            </a:r>
            <a:r>
              <a:rPr lang="ro-RO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5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durable</a:t>
            </a:r>
            <a:endParaRPr lang="ro-RO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lphaUcPeriod" startAt="6"/>
              <a:tabLst>
                <a:tab pos="457200" algn="l"/>
              </a:tabLst>
            </a:pPr>
            <a:r>
              <a:rPr lang="en-US" sz="15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Mechanical, Industrial Engineering and Transport</a:t>
            </a:r>
            <a:endParaRPr lang="ro-RO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lphaUcPeriod" startAt="6"/>
              <a:tabLst>
                <a:tab pos="457200" algn="l"/>
              </a:tabLst>
            </a:pPr>
            <a:r>
              <a:rPr lang="en-US" sz="15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Urbanism and Architecture</a:t>
            </a:r>
            <a:endParaRPr lang="ro-RO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lphaUcPeriod" startAt="6"/>
              <a:tabLst>
                <a:tab pos="457200" algn="l"/>
              </a:tabLst>
            </a:pPr>
            <a:r>
              <a:rPr lang="en-US" sz="15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Construction, Geodesy and Cadaster</a:t>
            </a:r>
            <a:endParaRPr lang="ro-RO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buNone/>
            </a:pPr>
            <a:r>
              <a:rPr lang="ro-RO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H1: Civil Engineering and Geodesy</a:t>
            </a:r>
            <a:br>
              <a:rPr lang="en-US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o-RO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H2: Engineering, Law, and Property Valuation</a:t>
            </a:r>
            <a:endParaRPr lang="ro-RO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lphaUcPeriod" startAt="9"/>
              <a:tabLst>
                <a:tab pos="457200" algn="l"/>
              </a:tabLst>
            </a:pPr>
            <a:r>
              <a:rPr lang="en-US" sz="15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Economic Engineering and Business</a:t>
            </a:r>
            <a:endParaRPr lang="ro-RO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buNone/>
            </a:pPr>
            <a:r>
              <a:rPr lang="en-US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I1: Business and Administration</a:t>
            </a:r>
            <a:br>
              <a:rPr lang="en-US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I2: Marketing and Logistics</a:t>
            </a:r>
            <a:br>
              <a:rPr lang="en-US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I3: Finance and Accounting</a:t>
            </a:r>
            <a:endParaRPr lang="ro-RO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lphaUcPeriod" startAt="10"/>
              <a:tabLst>
                <a:tab pos="457200" algn="l"/>
              </a:tabLst>
            </a:pPr>
            <a:r>
              <a:rPr lang="en-US" sz="15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Technologies in Textile, Industrial, Printing, and Digital Media Design</a:t>
            </a:r>
            <a:br>
              <a:rPr lang="en-US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J1: Product Design and Technologies</a:t>
            </a:r>
            <a:br>
              <a:rPr lang="en-US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J2: Textile Design and Technologies</a:t>
            </a:r>
            <a:endParaRPr lang="ro-RO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lphaUcPeriod" startAt="10"/>
              <a:tabLst>
                <a:tab pos="457200" algn="l"/>
              </a:tabLst>
            </a:pPr>
            <a:r>
              <a:rPr lang="en-US" sz="15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Agricultural Sciences, Forestry, Environment and Biotechnologies</a:t>
            </a:r>
            <a:endParaRPr lang="ro-RO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lphaUcPeriod" startAt="10"/>
              <a:tabLst>
                <a:tab pos="457200" algn="l"/>
              </a:tabLst>
            </a:pPr>
            <a:r>
              <a:rPr lang="en-US" sz="15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Veterinary Medicine</a:t>
            </a:r>
            <a:endParaRPr lang="ro-RO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lphaUcPeriod" startAt="10"/>
              <a:tabLst>
                <a:tab pos="457200" algn="l"/>
              </a:tabLst>
            </a:pPr>
            <a:r>
              <a:rPr lang="en-US" sz="15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Social Sciences and Humanities</a:t>
            </a:r>
            <a:endParaRPr lang="ro-RO" sz="15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lphaUcPeriod" startAt="10"/>
              <a:tabLst>
                <a:tab pos="457200" algn="l"/>
              </a:tabLst>
            </a:pPr>
            <a:r>
              <a:rPr lang="ro-RO" sz="1500" b="1" dirty="0"/>
              <a:t>Foreign </a:t>
            </a:r>
            <a:r>
              <a:rPr lang="ro-RO" sz="1500" b="1" dirty="0" err="1"/>
              <a:t>Languages</a:t>
            </a:r>
            <a:endParaRPr lang="ro-RO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08949" y="9728296"/>
            <a:ext cx="7157544" cy="61555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b="1" dirty="0"/>
              <a:t>The program of the conference will contain the oral presentations</a:t>
            </a:r>
            <a:r>
              <a:rPr lang="ro-RO" sz="1700" b="1" dirty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b="1" dirty="0"/>
              <a:t>The duration of the presentation will be up to 15 min</a:t>
            </a:r>
            <a:r>
              <a:rPr lang="ro-RO" sz="1700" b="1" dirty="0"/>
              <a:t>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1775" y="9102559"/>
            <a:ext cx="7559675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b="1" dirty="0">
                <a:solidFill>
                  <a:srgbClr val="00B050"/>
                </a:solidFill>
              </a:rPr>
              <a:t>Participation and publication is FREE of charge.</a:t>
            </a:r>
            <a:r>
              <a:rPr lang="ro-RO" b="1" dirty="0">
                <a:solidFill>
                  <a:srgbClr val="00B050"/>
                </a:solidFill>
                <a:ea typeface="+mn-lt"/>
                <a:cs typeface="+mn-lt"/>
              </a:rPr>
              <a:t> </a:t>
            </a:r>
            <a:endParaRPr lang="en-US" b="1" dirty="0">
              <a:solidFill>
                <a:srgbClr val="00B050"/>
              </a:solidFill>
              <a:ea typeface="+mn-lt"/>
              <a:cs typeface="+mn-lt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1775" y="9408035"/>
            <a:ext cx="75596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b="1" dirty="0">
                <a:solidFill>
                  <a:srgbClr val="0060A8"/>
                </a:solidFill>
                <a:ea typeface="Times New Roman" panose="02020603050405020304" pitchFamily="18" charset="0"/>
              </a:rPr>
              <a:t>Paper language: English, Romanian, Russian or French</a:t>
            </a:r>
            <a:r>
              <a:rPr lang="ro-RO" b="1" dirty="0">
                <a:solidFill>
                  <a:srgbClr val="0060A8"/>
                </a:solidFill>
                <a:ea typeface="Times New Roman" panose="02020603050405020304" pitchFamily="18" charset="0"/>
              </a:rPr>
              <a:t>.</a:t>
            </a:r>
            <a:endParaRPr lang="en-US" sz="1200" b="1" dirty="0">
              <a:solidFill>
                <a:srgbClr val="0060A8"/>
              </a:solidFill>
              <a:effectLst/>
              <a:ea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0439264-488E-155C-E451-FE385F518040}"/>
              </a:ext>
            </a:extLst>
          </p:cNvPr>
          <p:cNvSpPr/>
          <p:nvPr/>
        </p:nvSpPr>
        <p:spPr>
          <a:xfrm>
            <a:off x="0" y="10398441"/>
            <a:ext cx="7559675" cy="3104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b="1" dirty="0">
                <a:hlinkClick r:id="rId2"/>
              </a:rPr>
              <a:t>https://csmd.utm.md</a:t>
            </a:r>
            <a:r>
              <a:rPr lang="ro-RO" sz="1700" b="1" dirty="0"/>
              <a:t> </a:t>
            </a:r>
            <a:endParaRPr lang="ru-RU" sz="17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A982E66-7B1D-9444-174A-45B4C7287E66}"/>
              </a:ext>
            </a:extLst>
          </p:cNvPr>
          <p:cNvSpPr txBox="1"/>
          <p:nvPr/>
        </p:nvSpPr>
        <p:spPr>
          <a:xfrm>
            <a:off x="7883" y="8325297"/>
            <a:ext cx="756356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rgbClr val="FF0000"/>
                </a:solidFill>
              </a:rPr>
              <a:t>Registration will be carried out on the conference website </a:t>
            </a:r>
            <a:r>
              <a:rPr lang="en-US" sz="1600" dirty="0">
                <a:hlinkClick r:id="rId2"/>
              </a:rPr>
              <a:t>https://csmd.utm.md</a:t>
            </a:r>
            <a:r>
              <a:rPr lang="en-US" sz="1600" dirty="0"/>
              <a:t> </a:t>
            </a:r>
            <a:r>
              <a:rPr lang="en-US" sz="1600" b="1" dirty="0">
                <a:solidFill>
                  <a:srgbClr val="FF0000"/>
                </a:solidFill>
              </a:rPr>
              <a:t>by clicking the Registration button, which will redirect you to the </a:t>
            </a:r>
            <a:r>
              <a:rPr lang="en-US" sz="1600" b="1" dirty="0" err="1">
                <a:solidFill>
                  <a:srgbClr val="FF0000"/>
                </a:solidFill>
              </a:rPr>
              <a:t>OpenConf</a:t>
            </a:r>
            <a:r>
              <a:rPr lang="en-US" sz="1600" b="1" dirty="0">
                <a:solidFill>
                  <a:srgbClr val="FF0000"/>
                </a:solidFill>
              </a:rPr>
              <a:t> system, where you will select the appropriate Section/Subsection.</a:t>
            </a:r>
          </a:p>
        </p:txBody>
      </p:sp>
    </p:spTree>
    <p:extLst>
      <p:ext uri="{BB962C8B-B14F-4D97-AF65-F5344CB8AC3E}">
        <p14:creationId xmlns:p14="http://schemas.microsoft.com/office/powerpoint/2010/main" val="5039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83779" y="688613"/>
            <a:ext cx="7031421" cy="10041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2400" b="1" dirty="0"/>
              <a:t>SCIENTIFIC COMMITTEE</a:t>
            </a:r>
          </a:p>
          <a:p>
            <a:pPr marL="285750" indent="-285750" fontAlgn="base"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ro-RO" sz="1600" dirty="0">
              <a:solidFill>
                <a:srgbClr val="333333"/>
              </a:solidFill>
              <a:latin typeface="-apple-system"/>
            </a:endParaRPr>
          </a:p>
          <a:p>
            <a:pPr marL="285750" indent="-285750" fontAlgn="base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ro-RO" sz="1600" dirty="0">
                <a:solidFill>
                  <a:srgbClr val="333333"/>
                </a:solidFill>
                <a:latin typeface="-apple-system"/>
              </a:rPr>
              <a:t>BOSTAN Viorel, Dr. </a:t>
            </a:r>
            <a:r>
              <a:rPr lang="ro-RO" sz="1600" dirty="0" err="1">
                <a:solidFill>
                  <a:srgbClr val="333333"/>
                </a:solidFill>
                <a:latin typeface="-apple-system"/>
              </a:rPr>
              <a:t>hab</a:t>
            </a:r>
            <a:r>
              <a:rPr lang="ro-RO" sz="1600" dirty="0">
                <a:solidFill>
                  <a:srgbClr val="333333"/>
                </a:solidFill>
                <a:latin typeface="-apple-system"/>
              </a:rPr>
              <a:t>., Prof., rector, UTM, Rep. Moldova;</a:t>
            </a:r>
          </a:p>
          <a:p>
            <a:pPr marL="285750" indent="-285750" fontAlgn="base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333333"/>
                </a:solidFill>
                <a:latin typeface="-apple-system"/>
              </a:rPr>
              <a:t>TRONCIU Vasile, Dr.</a:t>
            </a:r>
            <a:r>
              <a:rPr lang="ro-RO" sz="1600" dirty="0">
                <a:solidFill>
                  <a:srgbClr val="333333"/>
                </a:solidFill>
                <a:latin typeface="-apple-system"/>
              </a:rPr>
              <a:t> </a:t>
            </a:r>
            <a:r>
              <a:rPr lang="en-US" sz="1600" dirty="0">
                <a:solidFill>
                  <a:srgbClr val="333333"/>
                </a:solidFill>
                <a:latin typeface="-apple-system"/>
              </a:rPr>
              <a:t>hab.,</a:t>
            </a:r>
            <a:r>
              <a:rPr lang="ro-RO" sz="1600" dirty="0">
                <a:solidFill>
                  <a:srgbClr val="333333"/>
                </a:solidFill>
                <a:latin typeface="-apple-system"/>
              </a:rPr>
              <a:t> Prof.</a:t>
            </a:r>
            <a:r>
              <a:rPr lang="en-US" sz="1600" dirty="0">
                <a:solidFill>
                  <a:srgbClr val="333333"/>
                </a:solidFill>
                <a:latin typeface="-apple-system"/>
              </a:rPr>
              <a:t>, </a:t>
            </a:r>
            <a:r>
              <a:rPr lang="ro-RO" sz="1600" dirty="0">
                <a:solidFill>
                  <a:srgbClr val="333333"/>
                </a:solidFill>
                <a:latin typeface="-apple-system"/>
              </a:rPr>
              <a:t>vice-rector for </a:t>
            </a:r>
            <a:r>
              <a:rPr lang="ro-RO" sz="1600" dirty="0" err="1">
                <a:solidFill>
                  <a:srgbClr val="333333"/>
                </a:solidFill>
                <a:latin typeface="-apple-system"/>
              </a:rPr>
              <a:t>research</a:t>
            </a:r>
            <a:r>
              <a:rPr lang="ro-RO" sz="1600" dirty="0">
                <a:solidFill>
                  <a:srgbClr val="333333"/>
                </a:solidFill>
                <a:latin typeface="-apple-system"/>
              </a:rPr>
              <a:t>,</a:t>
            </a:r>
            <a:r>
              <a:rPr lang="en-US" sz="1600" dirty="0">
                <a:solidFill>
                  <a:srgbClr val="333333"/>
                </a:solidFill>
                <a:latin typeface="-apple-system"/>
              </a:rPr>
              <a:t> UTM, Rep. Moldova;</a:t>
            </a:r>
            <a:endParaRPr lang="ro-RO" sz="1600" dirty="0">
              <a:solidFill>
                <a:srgbClr val="333333"/>
              </a:solidFill>
              <a:latin typeface="-apple-system"/>
            </a:endParaRPr>
          </a:p>
          <a:p>
            <a:pPr marL="285750" indent="-285750" fontAlgn="base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ro-RO" sz="1600" dirty="0">
                <a:solidFill>
                  <a:srgbClr val="333333"/>
                </a:solidFill>
                <a:latin typeface="-apple-system"/>
              </a:rPr>
              <a:t>MONAICO Eduard, Dr. </a:t>
            </a:r>
            <a:r>
              <a:rPr lang="ro-RO" sz="1600" dirty="0" err="1">
                <a:solidFill>
                  <a:srgbClr val="333333"/>
                </a:solidFill>
                <a:latin typeface="-apple-system"/>
              </a:rPr>
              <a:t>hab</a:t>
            </a:r>
            <a:r>
              <a:rPr lang="ro-RO" sz="1600" dirty="0">
                <a:solidFill>
                  <a:srgbClr val="333333"/>
                </a:solidFill>
                <a:latin typeface="-apple-system"/>
              </a:rPr>
              <a:t>.,</a:t>
            </a:r>
            <a:r>
              <a:rPr lang="en-US" sz="1600" dirty="0">
                <a:solidFill>
                  <a:srgbClr val="333333"/>
                </a:solidFill>
                <a:latin typeface="-apple-system"/>
              </a:rPr>
              <a:t> Assoc. prof.</a:t>
            </a:r>
            <a:r>
              <a:rPr lang="ro-RO" sz="1600" dirty="0">
                <a:solidFill>
                  <a:srgbClr val="333333"/>
                </a:solidFill>
                <a:latin typeface="-apple-system"/>
              </a:rPr>
              <a:t>, </a:t>
            </a:r>
            <a:r>
              <a:rPr lang="ro-RO" sz="1600" dirty="0" err="1">
                <a:solidFill>
                  <a:srgbClr val="333333"/>
                </a:solidFill>
                <a:latin typeface="-apple-system"/>
              </a:rPr>
              <a:t>Head</a:t>
            </a:r>
            <a:r>
              <a:rPr lang="ro-RO" sz="1600" dirty="0">
                <a:solidFill>
                  <a:srgbClr val="333333"/>
                </a:solidFill>
                <a:latin typeface="-apple-system"/>
              </a:rPr>
              <a:t> </a:t>
            </a:r>
            <a:r>
              <a:rPr lang="en-US" sz="1600" dirty="0">
                <a:solidFill>
                  <a:srgbClr val="333333"/>
                </a:solidFill>
                <a:latin typeface="-apple-system"/>
              </a:rPr>
              <a:t>of Scientific Research Management Direction</a:t>
            </a:r>
            <a:r>
              <a:rPr lang="ro-RO" sz="1600" dirty="0">
                <a:solidFill>
                  <a:srgbClr val="333333"/>
                </a:solidFill>
                <a:latin typeface="-apple-system"/>
              </a:rPr>
              <a:t>, UTM; </a:t>
            </a:r>
            <a:r>
              <a:rPr lang="en-US" sz="1600" dirty="0">
                <a:solidFill>
                  <a:srgbClr val="333333"/>
                </a:solidFill>
                <a:latin typeface="-apple-system"/>
              </a:rPr>
              <a:t>Rep. Moldova;</a:t>
            </a:r>
            <a:endParaRPr lang="ro-RO" sz="1600" dirty="0">
              <a:solidFill>
                <a:srgbClr val="333333"/>
              </a:solidFill>
              <a:latin typeface="-apple-system"/>
            </a:endParaRPr>
          </a:p>
          <a:p>
            <a:pPr marL="285750" indent="-285750" fontAlgn="base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333333"/>
                </a:solidFill>
                <a:latin typeface="-apple-system"/>
              </a:rPr>
              <a:t>SIMINIUC Rodica, Dr.</a:t>
            </a:r>
            <a:r>
              <a:rPr lang="ro-RO" sz="1600" dirty="0">
                <a:solidFill>
                  <a:srgbClr val="333333"/>
                </a:solidFill>
                <a:latin typeface="-apple-system"/>
              </a:rPr>
              <a:t> </a:t>
            </a:r>
            <a:r>
              <a:rPr lang="ro-RO" sz="1600" dirty="0" err="1">
                <a:solidFill>
                  <a:srgbClr val="333333"/>
                </a:solidFill>
                <a:latin typeface="-apple-system"/>
              </a:rPr>
              <a:t>hab</a:t>
            </a:r>
            <a:r>
              <a:rPr lang="ro-RO" sz="1600" dirty="0">
                <a:solidFill>
                  <a:srgbClr val="333333"/>
                </a:solidFill>
                <a:latin typeface="-apple-system"/>
              </a:rPr>
              <a:t>.</a:t>
            </a:r>
            <a:r>
              <a:rPr lang="en-US" sz="1600" dirty="0">
                <a:solidFill>
                  <a:srgbClr val="333333"/>
                </a:solidFill>
                <a:latin typeface="-apple-system"/>
              </a:rPr>
              <a:t>, Assoc. prof., </a:t>
            </a:r>
            <a:r>
              <a:rPr lang="ro-RO" sz="1600" dirty="0">
                <a:solidFill>
                  <a:srgbClr val="333333"/>
                </a:solidFill>
                <a:latin typeface="-apple-system"/>
              </a:rPr>
              <a:t>Director of Doctoral </a:t>
            </a:r>
            <a:r>
              <a:rPr lang="ro-RO" sz="1600" dirty="0" err="1">
                <a:solidFill>
                  <a:srgbClr val="333333"/>
                </a:solidFill>
                <a:latin typeface="-apple-system"/>
              </a:rPr>
              <a:t>School</a:t>
            </a:r>
            <a:r>
              <a:rPr lang="ro-RO" sz="1600" dirty="0">
                <a:solidFill>
                  <a:srgbClr val="333333"/>
                </a:solidFill>
                <a:latin typeface="-apple-system"/>
              </a:rPr>
              <a:t>,</a:t>
            </a:r>
            <a:r>
              <a:rPr lang="en-US" sz="1600" dirty="0">
                <a:solidFill>
                  <a:srgbClr val="333333"/>
                </a:solidFill>
                <a:latin typeface="-apple-system"/>
              </a:rPr>
              <a:t> UTM, Rep. Moldova;</a:t>
            </a:r>
          </a:p>
          <a:p>
            <a:pPr marL="285750" indent="-285750" fontAlgn="base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333333"/>
                </a:solidFill>
                <a:latin typeface="-apple-system"/>
              </a:rPr>
              <a:t>BUZEA Carmen, </a:t>
            </a:r>
            <a:r>
              <a:rPr lang="ro-RO" sz="1600" dirty="0">
                <a:solidFill>
                  <a:srgbClr val="333333"/>
                </a:solidFill>
                <a:latin typeface="-apple-system"/>
              </a:rPr>
              <a:t>Dr.</a:t>
            </a:r>
            <a:r>
              <a:rPr lang="en-US" sz="1600" dirty="0">
                <a:solidFill>
                  <a:srgbClr val="333333"/>
                </a:solidFill>
                <a:latin typeface="-apple-system"/>
              </a:rPr>
              <a:t>, Assoc. prof., Vice-rector for scientific research activity and informatization, </a:t>
            </a:r>
            <a:r>
              <a:rPr lang="en-US" sz="1600" dirty="0" err="1">
                <a:solidFill>
                  <a:srgbClr val="333333"/>
                </a:solidFill>
                <a:latin typeface="-apple-system"/>
              </a:rPr>
              <a:t>Transilvania</a:t>
            </a:r>
            <a:r>
              <a:rPr lang="en-US" sz="1600" dirty="0">
                <a:solidFill>
                  <a:srgbClr val="333333"/>
                </a:solidFill>
                <a:latin typeface="-apple-system"/>
              </a:rPr>
              <a:t> University of </a:t>
            </a:r>
            <a:r>
              <a:rPr lang="en-US" sz="1600" dirty="0" err="1">
                <a:solidFill>
                  <a:srgbClr val="333333"/>
                </a:solidFill>
                <a:latin typeface="-apple-system"/>
              </a:rPr>
              <a:t>Brașov</a:t>
            </a:r>
            <a:r>
              <a:rPr lang="en-US" sz="1600" dirty="0">
                <a:solidFill>
                  <a:srgbClr val="333333"/>
                </a:solidFill>
                <a:latin typeface="-apple-system"/>
              </a:rPr>
              <a:t>, Romania;</a:t>
            </a:r>
          </a:p>
          <a:p>
            <a:pPr marL="285750" indent="-285750" fontAlgn="base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ro-RO" sz="1600" dirty="0">
                <a:solidFill>
                  <a:srgbClr val="333333"/>
                </a:solidFill>
                <a:latin typeface="-apple-system"/>
              </a:rPr>
              <a:t>CORCIOVĂ Călin, Dr.</a:t>
            </a:r>
            <a:r>
              <a:rPr lang="en-US" sz="1600" dirty="0">
                <a:solidFill>
                  <a:srgbClr val="333333"/>
                </a:solidFill>
                <a:latin typeface="-apple-system"/>
              </a:rPr>
              <a:t>, Assoc. prof</a:t>
            </a:r>
            <a:r>
              <a:rPr lang="ro-RO" sz="1600" dirty="0">
                <a:solidFill>
                  <a:srgbClr val="333333"/>
                </a:solidFill>
                <a:latin typeface="-apple-system"/>
              </a:rPr>
              <a:t>., </a:t>
            </a:r>
            <a:r>
              <a:rPr lang="en-US" sz="1600" dirty="0">
                <a:solidFill>
                  <a:srgbClr val="333333"/>
                </a:solidFill>
                <a:latin typeface="-apple-system"/>
              </a:rPr>
              <a:t>Grigore T. Popa University of Medicine and Pharmacy, Iasi, Romania</a:t>
            </a:r>
            <a:r>
              <a:rPr lang="ro-RO" sz="1600" dirty="0">
                <a:solidFill>
                  <a:srgbClr val="333333"/>
                </a:solidFill>
                <a:latin typeface="-apple-system"/>
              </a:rPr>
              <a:t>;</a:t>
            </a:r>
          </a:p>
          <a:p>
            <a:pPr marL="285750" indent="-285750" fontAlgn="base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333333"/>
                </a:solidFill>
                <a:latin typeface="-apple-system"/>
              </a:rPr>
              <a:t>COTEAȚĂ Margareta, </a:t>
            </a:r>
            <a:r>
              <a:rPr lang="ro-RO" sz="1600" dirty="0">
                <a:solidFill>
                  <a:srgbClr val="333333"/>
                </a:solidFill>
                <a:latin typeface="-apple-system"/>
              </a:rPr>
              <a:t>Dr.</a:t>
            </a:r>
            <a:r>
              <a:rPr lang="en-US" sz="1600" dirty="0">
                <a:solidFill>
                  <a:srgbClr val="333333"/>
                </a:solidFill>
                <a:latin typeface="-apple-system"/>
              </a:rPr>
              <a:t>, Assoc. prof., Gheorghe </a:t>
            </a:r>
            <a:r>
              <a:rPr lang="en-US" sz="1600" dirty="0" err="1">
                <a:solidFill>
                  <a:srgbClr val="333333"/>
                </a:solidFill>
                <a:latin typeface="-apple-system"/>
              </a:rPr>
              <a:t>Asachi</a:t>
            </a:r>
            <a:r>
              <a:rPr lang="en-US" sz="1600" dirty="0">
                <a:solidFill>
                  <a:srgbClr val="333333"/>
                </a:solidFill>
                <a:latin typeface="-apple-system"/>
              </a:rPr>
              <a:t> Technical University of Iasi, Romania;</a:t>
            </a:r>
          </a:p>
          <a:p>
            <a:pPr marL="285750" indent="-285750" fontAlgn="base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333333"/>
                </a:solidFill>
                <a:latin typeface="-apple-system"/>
              </a:rPr>
              <a:t>MUNTEANU Radu Adrian, </a:t>
            </a:r>
            <a:r>
              <a:rPr lang="ro-RO" sz="1600" dirty="0" err="1">
                <a:solidFill>
                  <a:srgbClr val="333333"/>
                </a:solidFill>
                <a:latin typeface="-apple-system"/>
              </a:rPr>
              <a:t>Dr</a:t>
            </a:r>
            <a:r>
              <a:rPr lang="en-US" sz="1600" dirty="0">
                <a:solidFill>
                  <a:srgbClr val="333333"/>
                </a:solidFill>
                <a:latin typeface="-apple-system"/>
              </a:rPr>
              <a:t>.</a:t>
            </a:r>
            <a:r>
              <a:rPr lang="en-US" sz="1600" dirty="0" err="1">
                <a:solidFill>
                  <a:srgbClr val="333333"/>
                </a:solidFill>
                <a:latin typeface="-apple-system"/>
              </a:rPr>
              <a:t>ing</a:t>
            </a:r>
            <a:r>
              <a:rPr lang="en-US" sz="1600" dirty="0">
                <a:solidFill>
                  <a:srgbClr val="333333"/>
                </a:solidFill>
                <a:latin typeface="-apple-system"/>
              </a:rPr>
              <a:t>. hab., Assoc. prof., </a:t>
            </a:r>
            <a:r>
              <a:rPr lang="en-US" sz="1600" dirty="0" err="1">
                <a:solidFill>
                  <a:srgbClr val="333333"/>
                </a:solidFill>
                <a:latin typeface="-apple-system"/>
              </a:rPr>
              <a:t>Universitatea</a:t>
            </a:r>
            <a:r>
              <a:rPr lang="en-US" sz="1600" dirty="0">
                <a:solidFill>
                  <a:srgbClr val="333333"/>
                </a:solidFill>
                <a:latin typeface="-apple-system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-apple-system"/>
              </a:rPr>
              <a:t>Tehnică</a:t>
            </a:r>
            <a:r>
              <a:rPr lang="en-US" sz="1600" dirty="0">
                <a:solidFill>
                  <a:srgbClr val="333333"/>
                </a:solidFill>
                <a:latin typeface="-apple-system"/>
              </a:rPr>
              <a:t> din Cluj-Napoca, </a:t>
            </a:r>
            <a:r>
              <a:rPr lang="en-US" sz="1600" dirty="0" err="1">
                <a:solidFill>
                  <a:srgbClr val="333333"/>
                </a:solidFill>
                <a:latin typeface="-apple-system"/>
              </a:rPr>
              <a:t>România</a:t>
            </a:r>
            <a:r>
              <a:rPr lang="en-US" sz="1600" dirty="0">
                <a:solidFill>
                  <a:srgbClr val="333333"/>
                </a:solidFill>
                <a:latin typeface="-apple-system"/>
              </a:rPr>
              <a:t>;</a:t>
            </a:r>
            <a:endParaRPr lang="ro-RO" sz="1600" dirty="0">
              <a:solidFill>
                <a:srgbClr val="333333"/>
              </a:solidFill>
              <a:latin typeface="-apple-system"/>
            </a:endParaRPr>
          </a:p>
          <a:p>
            <a:pPr marL="285750" indent="-285750" fontAlgn="base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ro-RO" sz="1600" dirty="0">
                <a:solidFill>
                  <a:srgbClr val="333333"/>
                </a:solidFill>
                <a:latin typeface="-apple-system"/>
              </a:rPr>
              <a:t>CEPOI Liliana, Dr. </a:t>
            </a:r>
            <a:r>
              <a:rPr lang="ro-RO" sz="1600" dirty="0" err="1">
                <a:solidFill>
                  <a:srgbClr val="333333"/>
                </a:solidFill>
                <a:latin typeface="-apple-system"/>
              </a:rPr>
              <a:t>Hab</a:t>
            </a:r>
            <a:r>
              <a:rPr lang="ro-RO" sz="1600" dirty="0">
                <a:solidFill>
                  <a:srgbClr val="333333"/>
                </a:solidFill>
                <a:latin typeface="-apple-system"/>
              </a:rPr>
              <a:t>.</a:t>
            </a:r>
            <a:r>
              <a:rPr lang="en-US" sz="1600" dirty="0">
                <a:solidFill>
                  <a:srgbClr val="333333"/>
                </a:solidFill>
                <a:latin typeface="-apple-system"/>
              </a:rPr>
              <a:t>, Assoc. prof., </a:t>
            </a:r>
            <a:r>
              <a:rPr lang="ro-RO" sz="1600" dirty="0">
                <a:solidFill>
                  <a:srgbClr val="333333"/>
                </a:solidFill>
                <a:latin typeface="-apple-system"/>
              </a:rPr>
              <a:t>Director of </a:t>
            </a:r>
            <a:r>
              <a:rPr lang="ro-RO" sz="1600" dirty="0" err="1">
                <a:solidFill>
                  <a:srgbClr val="333333"/>
                </a:solidFill>
                <a:latin typeface="-apple-system"/>
              </a:rPr>
              <a:t>the</a:t>
            </a:r>
            <a:r>
              <a:rPr lang="ro-RO" sz="1600" dirty="0">
                <a:solidFill>
                  <a:srgbClr val="333333"/>
                </a:solidFill>
                <a:latin typeface="-apple-system"/>
              </a:rPr>
              <a:t> Institute of </a:t>
            </a:r>
            <a:r>
              <a:rPr lang="ro-RO" sz="1600" dirty="0" err="1">
                <a:solidFill>
                  <a:srgbClr val="333333"/>
                </a:solidFill>
                <a:latin typeface="-apple-system"/>
              </a:rPr>
              <a:t>Microbiology</a:t>
            </a:r>
            <a:r>
              <a:rPr lang="ro-RO" sz="1600" dirty="0">
                <a:solidFill>
                  <a:srgbClr val="333333"/>
                </a:solidFill>
                <a:latin typeface="-apple-system"/>
              </a:rPr>
              <a:t> </a:t>
            </a:r>
            <a:r>
              <a:rPr lang="ro-RO" sz="1600" dirty="0" err="1">
                <a:solidFill>
                  <a:srgbClr val="333333"/>
                </a:solidFill>
                <a:latin typeface="-apple-system"/>
              </a:rPr>
              <a:t>and</a:t>
            </a:r>
            <a:r>
              <a:rPr lang="ro-RO" sz="1600" dirty="0">
                <a:solidFill>
                  <a:srgbClr val="333333"/>
                </a:solidFill>
                <a:latin typeface="-apple-system"/>
              </a:rPr>
              <a:t> </a:t>
            </a:r>
            <a:r>
              <a:rPr lang="ro-RO" sz="1600" dirty="0" err="1">
                <a:solidFill>
                  <a:srgbClr val="333333"/>
                </a:solidFill>
                <a:latin typeface="-apple-system"/>
              </a:rPr>
              <a:t>Biotechnology</a:t>
            </a:r>
            <a:r>
              <a:rPr lang="ro-RO" sz="1600" dirty="0">
                <a:solidFill>
                  <a:srgbClr val="333333"/>
                </a:solidFill>
                <a:latin typeface="-apple-system"/>
              </a:rPr>
              <a:t>, </a:t>
            </a:r>
            <a:r>
              <a:rPr lang="en-US" sz="1600" dirty="0">
                <a:solidFill>
                  <a:srgbClr val="333333"/>
                </a:solidFill>
                <a:latin typeface="-apple-system"/>
              </a:rPr>
              <a:t>UTM, Rep. Moldova;</a:t>
            </a:r>
            <a:endParaRPr lang="ro-RO" sz="1600" dirty="0">
              <a:solidFill>
                <a:srgbClr val="333333"/>
              </a:solidFill>
              <a:latin typeface="-apple-system"/>
            </a:endParaRPr>
          </a:p>
          <a:p>
            <a:pPr marL="285750" indent="-285750" fontAlgn="base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ro-RO" sz="1600" dirty="0">
                <a:solidFill>
                  <a:srgbClr val="333333"/>
                </a:solidFill>
                <a:latin typeface="-apple-system"/>
              </a:rPr>
              <a:t>TÎRȘU Mihai, Dr.</a:t>
            </a:r>
            <a:r>
              <a:rPr lang="en-US" sz="1600" dirty="0">
                <a:solidFill>
                  <a:srgbClr val="333333"/>
                </a:solidFill>
                <a:latin typeface="-apple-system"/>
              </a:rPr>
              <a:t>, Assoc. prof., </a:t>
            </a:r>
            <a:r>
              <a:rPr lang="ro-RO" sz="1600" dirty="0">
                <a:solidFill>
                  <a:srgbClr val="333333"/>
                </a:solidFill>
                <a:latin typeface="-apple-system"/>
              </a:rPr>
              <a:t>Director of</a:t>
            </a:r>
            <a:r>
              <a:rPr lang="ro-RO" sz="1600" b="0" i="0" dirty="0">
                <a:solidFill>
                  <a:srgbClr val="3E8914"/>
                </a:solidFill>
                <a:effectLst/>
                <a:latin typeface="FF Daxline"/>
              </a:rPr>
              <a:t> </a:t>
            </a:r>
            <a:r>
              <a:rPr lang="ro-RO" sz="1600" dirty="0" err="1">
                <a:solidFill>
                  <a:srgbClr val="333333"/>
                </a:solidFill>
                <a:latin typeface="-apple-system"/>
              </a:rPr>
              <a:t>the</a:t>
            </a:r>
            <a:r>
              <a:rPr lang="ro-RO" sz="1600" dirty="0">
                <a:solidFill>
                  <a:srgbClr val="333333"/>
                </a:solidFill>
                <a:latin typeface="-apple-system"/>
              </a:rPr>
              <a:t> Institute of Power Engineering, </a:t>
            </a:r>
            <a:r>
              <a:rPr lang="en-US" sz="1600" dirty="0">
                <a:solidFill>
                  <a:srgbClr val="333333"/>
                </a:solidFill>
                <a:latin typeface="-apple-system"/>
              </a:rPr>
              <a:t>UTM, Rep. Moldova;</a:t>
            </a:r>
            <a:endParaRPr lang="ro-RO" sz="1600" dirty="0">
              <a:solidFill>
                <a:srgbClr val="333333"/>
              </a:solidFill>
              <a:latin typeface="-apple-system"/>
            </a:endParaRPr>
          </a:p>
          <a:p>
            <a:pPr marL="285750" indent="-285750" fontAlgn="base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ro-RO" sz="1600" dirty="0">
                <a:solidFill>
                  <a:srgbClr val="333333"/>
                </a:solidFill>
                <a:latin typeface="-apple-system"/>
              </a:rPr>
              <a:t>COJOCARU Victor, Dr.</a:t>
            </a:r>
            <a:r>
              <a:rPr lang="en-US" sz="1600" dirty="0">
                <a:solidFill>
                  <a:srgbClr val="333333"/>
                </a:solidFill>
                <a:latin typeface="-apple-system"/>
              </a:rPr>
              <a:t>, Assoc. prof., </a:t>
            </a:r>
            <a:r>
              <a:rPr lang="ro-RO" sz="1600" dirty="0">
                <a:solidFill>
                  <a:srgbClr val="333333"/>
                </a:solidFill>
                <a:latin typeface="-apple-system"/>
              </a:rPr>
              <a:t>Director of </a:t>
            </a:r>
            <a:r>
              <a:rPr lang="ro-RO" sz="1600" dirty="0" err="1">
                <a:solidFill>
                  <a:srgbClr val="333333"/>
                </a:solidFill>
                <a:latin typeface="-apple-system"/>
              </a:rPr>
              <a:t>the</a:t>
            </a:r>
            <a:r>
              <a:rPr lang="ro-RO" sz="1600" dirty="0">
                <a:solidFill>
                  <a:srgbClr val="333333"/>
                </a:solidFill>
                <a:latin typeface="-apple-system"/>
              </a:rPr>
              <a:t> </a:t>
            </a:r>
            <a:r>
              <a:rPr lang="en-US" sz="1600" dirty="0">
                <a:solidFill>
                  <a:srgbClr val="333333"/>
                </a:solidFill>
                <a:latin typeface="-apple-system"/>
              </a:rPr>
              <a:t>Institute of Electronic Engineering and Nanotechnologies</a:t>
            </a:r>
            <a:r>
              <a:rPr lang="ro-RO" sz="1600" dirty="0">
                <a:solidFill>
                  <a:srgbClr val="333333"/>
                </a:solidFill>
                <a:latin typeface="-apple-system"/>
              </a:rPr>
              <a:t>, </a:t>
            </a:r>
            <a:r>
              <a:rPr lang="en-US" sz="1600" dirty="0">
                <a:solidFill>
                  <a:srgbClr val="333333"/>
                </a:solidFill>
                <a:latin typeface="-apple-system"/>
              </a:rPr>
              <a:t>UTM, Rep. Moldova;</a:t>
            </a:r>
          </a:p>
          <a:p>
            <a:pPr marL="284400" lvl="0" indent="-284400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o-RO" sz="1600" dirty="0">
                <a:solidFill>
                  <a:srgbClr val="333333"/>
                </a:solidFill>
                <a:latin typeface="-apple-system"/>
              </a:rPr>
              <a:t>BRAGA Dumitru</a:t>
            </a:r>
            <a:r>
              <a:rPr lang="en-US" sz="1600" dirty="0">
                <a:solidFill>
                  <a:srgbClr val="333333"/>
                </a:solidFill>
                <a:latin typeface="-apple-system"/>
              </a:rPr>
              <a:t>, </a:t>
            </a:r>
            <a:r>
              <a:rPr lang="ro-RO" sz="1600" dirty="0" err="1">
                <a:solidFill>
                  <a:srgbClr val="333333"/>
                </a:solidFill>
                <a:latin typeface="-apple-system"/>
              </a:rPr>
              <a:t>Dr</a:t>
            </a:r>
            <a:r>
              <a:rPr lang="en-US" sz="1600" dirty="0">
                <a:solidFill>
                  <a:srgbClr val="333333"/>
                </a:solidFill>
                <a:latin typeface="-apple-system"/>
              </a:rPr>
              <a:t>., univ.</a:t>
            </a:r>
            <a:r>
              <a:rPr lang="ro-RO" sz="1600" dirty="0">
                <a:solidFill>
                  <a:srgbClr val="333333"/>
                </a:solidFill>
                <a:latin typeface="-apple-system"/>
              </a:rPr>
              <a:t> </a:t>
            </a:r>
            <a:r>
              <a:rPr lang="ro-RO" sz="1600" dirty="0" err="1">
                <a:solidFill>
                  <a:srgbClr val="333333"/>
                </a:solidFill>
                <a:latin typeface="-apple-system"/>
              </a:rPr>
              <a:t>lect</a:t>
            </a:r>
            <a:r>
              <a:rPr lang="en-US" sz="1600" dirty="0">
                <a:solidFill>
                  <a:srgbClr val="333333"/>
                </a:solidFill>
                <a:latin typeface="-apple-system"/>
              </a:rPr>
              <a:t>., dean FEIE, UTM, Rep. Moldova;</a:t>
            </a:r>
            <a:endParaRPr lang="ro-RO" sz="1600" dirty="0">
              <a:solidFill>
                <a:srgbClr val="333333"/>
              </a:solidFill>
              <a:latin typeface="-apple-system"/>
            </a:endParaRPr>
          </a:p>
          <a:p>
            <a:pPr marL="284400" lvl="0" indent="-284400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dirty="0">
                <a:solidFill>
                  <a:srgbClr val="333333"/>
                </a:solidFill>
                <a:latin typeface="-apple-system"/>
              </a:rPr>
              <a:t>BRAGUŢA Eugeniu, </a:t>
            </a:r>
            <a:r>
              <a:rPr lang="ro-RO" sz="1600" dirty="0">
                <a:solidFill>
                  <a:srgbClr val="333333"/>
                </a:solidFill>
                <a:latin typeface="-apple-system"/>
              </a:rPr>
              <a:t>Dr.</a:t>
            </a:r>
            <a:r>
              <a:rPr lang="en-US" sz="1600" dirty="0">
                <a:solidFill>
                  <a:srgbClr val="333333"/>
                </a:solidFill>
                <a:latin typeface="-apple-system"/>
              </a:rPr>
              <a:t>, Assoc. prof., </a:t>
            </a:r>
            <a:r>
              <a:rPr lang="ro-RO" sz="1600" dirty="0" err="1">
                <a:solidFill>
                  <a:srgbClr val="333333"/>
                </a:solidFill>
                <a:latin typeface="-apple-system"/>
              </a:rPr>
              <a:t>dean</a:t>
            </a:r>
            <a:r>
              <a:rPr lang="en-US" sz="1600" dirty="0">
                <a:solidFill>
                  <a:srgbClr val="333333"/>
                </a:solidFill>
                <a:latin typeface="-apple-system"/>
              </a:rPr>
              <a:t> FUA</a:t>
            </a:r>
            <a:r>
              <a:rPr lang="ro-RO" sz="1600" dirty="0">
                <a:solidFill>
                  <a:srgbClr val="333333"/>
                </a:solidFill>
                <a:latin typeface="-apple-system"/>
              </a:rPr>
              <a:t>, UTM, Rep. Moldova</a:t>
            </a:r>
            <a:r>
              <a:rPr lang="en-US" sz="1600" dirty="0">
                <a:solidFill>
                  <a:srgbClr val="333333"/>
                </a:solidFill>
                <a:latin typeface="-apple-system"/>
              </a:rPr>
              <a:t>;</a:t>
            </a:r>
            <a:endParaRPr lang="ro-RO" sz="1600" dirty="0">
              <a:solidFill>
                <a:srgbClr val="333333"/>
              </a:solidFill>
              <a:latin typeface="-apple-system"/>
            </a:endParaRPr>
          </a:p>
          <a:p>
            <a:pPr marL="284400" lvl="0" indent="-284400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o-RO" sz="1600" dirty="0">
                <a:solidFill>
                  <a:srgbClr val="333333"/>
                </a:solidFill>
                <a:latin typeface="-apple-system"/>
              </a:rPr>
              <a:t>BUZDUGAN Artur, Dr. </a:t>
            </a:r>
            <a:r>
              <a:rPr lang="ro-RO" sz="1600" dirty="0" err="1">
                <a:solidFill>
                  <a:srgbClr val="333333"/>
                </a:solidFill>
                <a:latin typeface="-apple-system"/>
              </a:rPr>
              <a:t>hab</a:t>
            </a:r>
            <a:r>
              <a:rPr lang="ro-RO" sz="1600" dirty="0">
                <a:solidFill>
                  <a:srgbClr val="333333"/>
                </a:solidFill>
                <a:latin typeface="-apple-system"/>
              </a:rPr>
              <a:t>., Prof., director CNIB, FCIM, UTM, Rep. Moldova;</a:t>
            </a:r>
          </a:p>
          <a:p>
            <a:pPr marL="284400" lvl="0" indent="-284400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o-RO" sz="1600" dirty="0">
                <a:latin typeface="-apple-system"/>
              </a:rPr>
              <a:t>BODNARIUC Ion</a:t>
            </a:r>
            <a:r>
              <a:rPr lang="en-US" sz="1600" dirty="0">
                <a:latin typeface="-apple-system"/>
              </a:rPr>
              <a:t>, </a:t>
            </a:r>
            <a:r>
              <a:rPr lang="ro-RO" sz="1600" dirty="0">
                <a:solidFill>
                  <a:srgbClr val="333333"/>
                </a:solidFill>
                <a:latin typeface="-apple-system"/>
              </a:rPr>
              <a:t>Dr.</a:t>
            </a:r>
            <a:r>
              <a:rPr lang="en-US" sz="1600" dirty="0">
                <a:solidFill>
                  <a:srgbClr val="333333"/>
                </a:solidFill>
                <a:latin typeface="-apple-system"/>
              </a:rPr>
              <a:t>, Assoc. prof., </a:t>
            </a:r>
            <a:r>
              <a:rPr lang="ro-RO" sz="1600" dirty="0" err="1">
                <a:solidFill>
                  <a:srgbClr val="333333"/>
                </a:solidFill>
                <a:latin typeface="-apple-system"/>
              </a:rPr>
              <a:t>dean</a:t>
            </a:r>
            <a:r>
              <a:rPr lang="en-US" sz="1600" dirty="0">
                <a:latin typeface="-apple-system"/>
              </a:rPr>
              <a:t> FIMIT, UTM, Rep. Moldova; </a:t>
            </a:r>
          </a:p>
          <a:p>
            <a:pPr marL="284400" lvl="0" indent="-284400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dirty="0">
                <a:solidFill>
                  <a:srgbClr val="333333"/>
                </a:solidFill>
                <a:latin typeface="-apple-system"/>
              </a:rPr>
              <a:t>CILOCI Rafael, </a:t>
            </a:r>
            <a:r>
              <a:rPr lang="ro-RO" sz="1600" dirty="0">
                <a:solidFill>
                  <a:srgbClr val="333333"/>
                </a:solidFill>
                <a:latin typeface="-apple-system"/>
              </a:rPr>
              <a:t>Dr.</a:t>
            </a:r>
            <a:r>
              <a:rPr lang="en-US" sz="1600" dirty="0">
                <a:solidFill>
                  <a:srgbClr val="333333"/>
                </a:solidFill>
                <a:latin typeface="-apple-system"/>
              </a:rPr>
              <a:t>, Assoc. prof., dean FIEB, UTM, Rep. Moldova;</a:t>
            </a:r>
            <a:endParaRPr lang="ro-RO" sz="1600" dirty="0">
              <a:solidFill>
                <a:srgbClr val="333333"/>
              </a:solidFill>
              <a:latin typeface="-apple-system"/>
            </a:endParaRPr>
          </a:p>
          <a:p>
            <a:pPr marL="284400" lvl="0" indent="-284400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dirty="0">
                <a:solidFill>
                  <a:srgbClr val="333333"/>
                </a:solidFill>
                <a:latin typeface="-apple-system"/>
              </a:rPr>
              <a:t>CIORBĂ Dumitru, </a:t>
            </a:r>
            <a:r>
              <a:rPr lang="ro-RO" sz="1600" dirty="0">
                <a:solidFill>
                  <a:srgbClr val="333333"/>
                </a:solidFill>
                <a:latin typeface="-apple-system"/>
              </a:rPr>
              <a:t>Dr.</a:t>
            </a:r>
            <a:r>
              <a:rPr lang="en-US" sz="1600" dirty="0">
                <a:solidFill>
                  <a:srgbClr val="333333"/>
                </a:solidFill>
                <a:latin typeface="-apple-system"/>
              </a:rPr>
              <a:t>, Assoc. prof., dean FCIM, UTM, Rep. Moldova;</a:t>
            </a:r>
            <a:endParaRPr lang="ro-RO" sz="1600" dirty="0">
              <a:solidFill>
                <a:srgbClr val="333333"/>
              </a:solidFill>
              <a:latin typeface="-apple-system"/>
            </a:endParaRPr>
          </a:p>
          <a:p>
            <a:pPr marL="284400" indent="-284400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o-RO" sz="1600" dirty="0">
                <a:latin typeface="-apple-system"/>
              </a:rPr>
              <a:t>CATERENCIUC Svetlana, </a:t>
            </a:r>
            <a:r>
              <a:rPr lang="en-US" sz="1600" dirty="0">
                <a:solidFill>
                  <a:srgbClr val="333333"/>
                </a:solidFill>
                <a:latin typeface="-apple-system"/>
              </a:rPr>
              <a:t>dr., conf. univ., </a:t>
            </a:r>
            <a:r>
              <a:rPr lang="ro-RO" sz="1600" dirty="0" err="1">
                <a:solidFill>
                  <a:srgbClr val="333333"/>
                </a:solidFill>
                <a:latin typeface="-apple-system"/>
              </a:rPr>
              <a:t>head</a:t>
            </a:r>
            <a:r>
              <a:rPr lang="ro-RO" sz="1600" dirty="0">
                <a:solidFill>
                  <a:srgbClr val="333333"/>
                </a:solidFill>
                <a:latin typeface="-apple-system"/>
              </a:rPr>
              <a:t> </a:t>
            </a:r>
            <a:r>
              <a:rPr lang="ro-RO" sz="1600" dirty="0" err="1">
                <a:solidFill>
                  <a:srgbClr val="333333"/>
                </a:solidFill>
                <a:latin typeface="-apple-system"/>
              </a:rPr>
              <a:t>dep</a:t>
            </a:r>
            <a:r>
              <a:rPr lang="ro-RO" sz="1600" dirty="0">
                <a:solidFill>
                  <a:srgbClr val="333333"/>
                </a:solidFill>
                <a:latin typeface="-apple-system"/>
              </a:rPr>
              <a:t>. LS,</a:t>
            </a:r>
            <a:r>
              <a:rPr lang="en-US" sz="1600" dirty="0">
                <a:solidFill>
                  <a:srgbClr val="333333"/>
                </a:solidFill>
                <a:latin typeface="-apple-system"/>
              </a:rPr>
              <a:t> FTA, UTM, Rep. Moldova;</a:t>
            </a:r>
          </a:p>
          <a:p>
            <a:pPr marL="284400" lvl="0" indent="-284400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o-RO" sz="1600" dirty="0">
                <a:solidFill>
                  <a:srgbClr val="333333"/>
                </a:solidFill>
                <a:latin typeface="-apple-system"/>
              </a:rPr>
              <a:t>MOROZ Mihail, Dr.</a:t>
            </a:r>
            <a:r>
              <a:rPr lang="en-US" sz="1600" dirty="0">
                <a:solidFill>
                  <a:srgbClr val="333333"/>
                </a:solidFill>
                <a:latin typeface="-apple-system"/>
              </a:rPr>
              <a:t>,</a:t>
            </a:r>
            <a:r>
              <a:rPr lang="ro-RO" sz="1600" dirty="0">
                <a:solidFill>
                  <a:srgbClr val="333333"/>
                </a:solidFill>
                <a:latin typeface="-apple-system"/>
              </a:rPr>
              <a:t> </a:t>
            </a:r>
            <a:r>
              <a:rPr lang="en-US" sz="1600" dirty="0">
                <a:solidFill>
                  <a:srgbClr val="333333"/>
                </a:solidFill>
                <a:latin typeface="-apple-system"/>
              </a:rPr>
              <a:t>univ.</a:t>
            </a:r>
            <a:r>
              <a:rPr lang="ro-RO" sz="1600" dirty="0">
                <a:solidFill>
                  <a:srgbClr val="333333"/>
                </a:solidFill>
                <a:latin typeface="-apple-system"/>
              </a:rPr>
              <a:t> </a:t>
            </a:r>
            <a:r>
              <a:rPr lang="ro-RO" sz="1600" dirty="0" err="1">
                <a:solidFill>
                  <a:srgbClr val="333333"/>
                </a:solidFill>
                <a:latin typeface="-apple-system"/>
              </a:rPr>
              <a:t>lect</a:t>
            </a:r>
            <a:r>
              <a:rPr lang="en-US" sz="1600" dirty="0">
                <a:solidFill>
                  <a:srgbClr val="333333"/>
                </a:solidFill>
                <a:latin typeface="-apple-system"/>
              </a:rPr>
              <a:t>., </a:t>
            </a:r>
            <a:r>
              <a:rPr lang="ro-RO" sz="1600" dirty="0" err="1">
                <a:solidFill>
                  <a:srgbClr val="333333"/>
                </a:solidFill>
                <a:latin typeface="-apple-system"/>
              </a:rPr>
              <a:t>dean</a:t>
            </a:r>
            <a:r>
              <a:rPr lang="ro-RO" sz="1600" dirty="0">
                <a:solidFill>
                  <a:srgbClr val="333333"/>
                </a:solidFill>
                <a:latin typeface="-apple-system"/>
              </a:rPr>
              <a:t> FMV, UTM, Rep. Moldova;</a:t>
            </a:r>
          </a:p>
          <a:p>
            <a:pPr marL="284400" lvl="0" indent="-284400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dirty="0">
                <a:solidFill>
                  <a:srgbClr val="333333"/>
                </a:solidFill>
                <a:latin typeface="-apple-system"/>
              </a:rPr>
              <a:t>NISTOR-LOPATENCO Livia, </a:t>
            </a:r>
            <a:r>
              <a:rPr lang="ro-RO" sz="1600" dirty="0">
                <a:solidFill>
                  <a:srgbClr val="333333"/>
                </a:solidFill>
                <a:latin typeface="-apple-system"/>
              </a:rPr>
              <a:t>Dr.</a:t>
            </a:r>
            <a:r>
              <a:rPr lang="en-US" sz="1600" dirty="0">
                <a:solidFill>
                  <a:srgbClr val="333333"/>
                </a:solidFill>
                <a:latin typeface="-apple-system"/>
              </a:rPr>
              <a:t>, Assoc. prof., dean FCGC, UTM, Rep. Moldova;</a:t>
            </a:r>
            <a:endParaRPr lang="ro-RO" sz="1600" dirty="0">
              <a:solidFill>
                <a:srgbClr val="333333"/>
              </a:solidFill>
              <a:latin typeface="-apple-system"/>
            </a:endParaRPr>
          </a:p>
          <a:p>
            <a:pPr marL="284400" lvl="0" indent="-284400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o-RO" sz="1600" dirty="0">
                <a:solidFill>
                  <a:srgbClr val="333333"/>
                </a:solidFill>
                <a:latin typeface="-apple-system"/>
              </a:rPr>
              <a:t>POPA Sergiu, Dr.</a:t>
            </a:r>
            <a:r>
              <a:rPr lang="en-US" sz="1600" dirty="0">
                <a:solidFill>
                  <a:srgbClr val="333333"/>
                </a:solidFill>
                <a:latin typeface="-apple-system"/>
              </a:rPr>
              <a:t>, Assoc. prof</a:t>
            </a:r>
            <a:r>
              <a:rPr lang="ro-RO" sz="1600" dirty="0">
                <a:solidFill>
                  <a:srgbClr val="333333"/>
                </a:solidFill>
                <a:latin typeface="-apple-system"/>
              </a:rPr>
              <a:t>., </a:t>
            </a:r>
            <a:r>
              <a:rPr lang="ro-RO" sz="1600" dirty="0" err="1">
                <a:solidFill>
                  <a:srgbClr val="333333"/>
                </a:solidFill>
                <a:latin typeface="-apple-system"/>
              </a:rPr>
              <a:t>dean</a:t>
            </a:r>
            <a:r>
              <a:rPr lang="ro-RO" sz="1600" dirty="0">
                <a:solidFill>
                  <a:srgbClr val="333333"/>
                </a:solidFill>
                <a:latin typeface="-apple-system"/>
              </a:rPr>
              <a:t> FȘASM, UTM, Rep. Moldova;</a:t>
            </a:r>
          </a:p>
          <a:p>
            <a:pPr marL="284400" lvl="0" indent="-284400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o-RO" sz="1600" dirty="0">
                <a:solidFill>
                  <a:srgbClr val="333333"/>
                </a:solidFill>
                <a:latin typeface="-apple-system"/>
              </a:rPr>
              <a:t>SAVA </a:t>
            </a:r>
            <a:r>
              <a:rPr lang="ro-RO" sz="1600" dirty="0" err="1">
                <a:solidFill>
                  <a:srgbClr val="333333"/>
                </a:solidFill>
                <a:latin typeface="-apple-system"/>
              </a:rPr>
              <a:t>Lilia</a:t>
            </a:r>
            <a:r>
              <a:rPr lang="en-US" sz="1600" dirty="0">
                <a:solidFill>
                  <a:srgbClr val="333333"/>
                </a:solidFill>
                <a:latin typeface="-apple-system"/>
              </a:rPr>
              <a:t>, </a:t>
            </a:r>
            <a:r>
              <a:rPr lang="ro-RO" sz="1600" dirty="0">
                <a:solidFill>
                  <a:srgbClr val="333333"/>
                </a:solidFill>
                <a:latin typeface="-apple-system"/>
              </a:rPr>
              <a:t>Dr.</a:t>
            </a:r>
            <a:r>
              <a:rPr lang="en-US" sz="1600" dirty="0">
                <a:solidFill>
                  <a:srgbClr val="333333"/>
                </a:solidFill>
                <a:latin typeface="-apple-system"/>
              </a:rPr>
              <a:t>, Assoc. prof., dean FET, UTM, Rep. Moldova;</a:t>
            </a:r>
            <a:endParaRPr lang="ro-RO" sz="1600" dirty="0">
              <a:solidFill>
                <a:srgbClr val="333333"/>
              </a:solidFill>
              <a:latin typeface="-apple-system"/>
            </a:endParaRPr>
          </a:p>
          <a:p>
            <a:pPr marL="284400" lvl="0" indent="-284400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dirty="0">
                <a:solidFill>
                  <a:srgbClr val="333333"/>
                </a:solidFill>
                <a:latin typeface="-apple-system"/>
              </a:rPr>
              <a:t>SUBOTIN </a:t>
            </a:r>
            <a:r>
              <a:rPr lang="en-US" sz="1600" dirty="0" err="1">
                <a:solidFill>
                  <a:srgbClr val="333333"/>
                </a:solidFill>
                <a:latin typeface="-apple-system"/>
              </a:rPr>
              <a:t>Iurie</a:t>
            </a:r>
            <a:r>
              <a:rPr lang="en-US" sz="1600" dirty="0">
                <a:solidFill>
                  <a:srgbClr val="333333"/>
                </a:solidFill>
                <a:latin typeface="-apple-system"/>
              </a:rPr>
              <a:t>, </a:t>
            </a:r>
            <a:r>
              <a:rPr lang="ro-RO" sz="1600" dirty="0">
                <a:solidFill>
                  <a:srgbClr val="333333"/>
                </a:solidFill>
                <a:latin typeface="-apple-system"/>
              </a:rPr>
              <a:t>Dr.</a:t>
            </a:r>
            <a:r>
              <a:rPr lang="en-US" sz="1600" dirty="0">
                <a:solidFill>
                  <a:srgbClr val="333333"/>
                </a:solidFill>
                <a:latin typeface="-apple-system"/>
              </a:rPr>
              <a:t>, Assoc. prof., dean FTA, UTM, Rep. Moldova;</a:t>
            </a:r>
            <a:endParaRPr lang="ro-RO" sz="1600" dirty="0">
              <a:solidFill>
                <a:srgbClr val="333333"/>
              </a:solidFill>
              <a:latin typeface="-apple-system"/>
            </a:endParaRPr>
          </a:p>
          <a:p>
            <a:pPr marL="284400" lvl="0" indent="-284400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dirty="0">
                <a:solidFill>
                  <a:srgbClr val="333333"/>
                </a:solidFill>
                <a:latin typeface="-apple-system"/>
              </a:rPr>
              <a:t>IROVAN Marcela, </a:t>
            </a:r>
            <a:r>
              <a:rPr lang="ro-RO" sz="1600" dirty="0">
                <a:solidFill>
                  <a:srgbClr val="333333"/>
                </a:solidFill>
                <a:latin typeface="-apple-system"/>
              </a:rPr>
              <a:t>Dr.</a:t>
            </a:r>
            <a:r>
              <a:rPr lang="en-US" sz="1600" dirty="0">
                <a:solidFill>
                  <a:srgbClr val="333333"/>
                </a:solidFill>
                <a:latin typeface="-apple-system"/>
              </a:rPr>
              <a:t>, Assoc. prof., dean FD, UTM, Rep. Moldova</a:t>
            </a:r>
            <a:r>
              <a:rPr lang="ro-RO" sz="1600" dirty="0">
                <a:solidFill>
                  <a:srgbClr val="333333"/>
                </a:solidFill>
                <a:latin typeface="-apple-system"/>
              </a:rPr>
              <a:t>.</a:t>
            </a:r>
            <a:endParaRPr lang="ro-RO" sz="2000" b="1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EAD8062-7C59-533D-E46B-F4C7BBF8B712}"/>
              </a:ext>
            </a:extLst>
          </p:cNvPr>
          <p:cNvSpPr/>
          <p:nvPr/>
        </p:nvSpPr>
        <p:spPr>
          <a:xfrm>
            <a:off x="0" y="10419080"/>
            <a:ext cx="7559675" cy="28982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b="1" dirty="0">
                <a:hlinkClick r:id="rId2"/>
              </a:rPr>
              <a:t>https://csmd.utm.md</a:t>
            </a:r>
            <a:r>
              <a:rPr lang="ro-RO" sz="1700" b="1" dirty="0"/>
              <a:t> </a:t>
            </a:r>
            <a:endParaRPr lang="ru-RU" sz="1700" b="1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B478EE4-BCBD-4BB5-D065-C04EFCCE6030}"/>
              </a:ext>
            </a:extLst>
          </p:cNvPr>
          <p:cNvSpPr/>
          <p:nvPr/>
        </p:nvSpPr>
        <p:spPr>
          <a:xfrm>
            <a:off x="0" y="-1"/>
            <a:ext cx="7559675" cy="351941"/>
          </a:xfrm>
          <a:prstGeom prst="rect">
            <a:avLst/>
          </a:prstGeom>
          <a:solidFill>
            <a:srgbClr val="25648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ro-RO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May 13-16,  2026                                         C</a:t>
            </a:r>
            <a:r>
              <a:rPr lang="en-US" b="1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hisinau</a:t>
            </a:r>
            <a:r>
              <a:rPr lang="ro-RO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Republic of Moldova</a:t>
            </a:r>
            <a:endParaRPr lang="en-US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3158910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64126" y="1107713"/>
            <a:ext cx="7031421" cy="5774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2400" b="1" dirty="0"/>
              <a:t>ORGANIZING COMMITTEE</a:t>
            </a:r>
          </a:p>
          <a:p>
            <a:pPr algn="ctr"/>
            <a:endParaRPr lang="ro-RO" sz="2400" b="1" dirty="0"/>
          </a:p>
          <a:p>
            <a:pPr marL="5143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o-RO" dirty="0">
                <a:solidFill>
                  <a:srgbClr val="333333"/>
                </a:solidFill>
                <a:latin typeface="-apple-system"/>
              </a:rPr>
              <a:t>MONAICO Eduard, Dr. </a:t>
            </a:r>
            <a:r>
              <a:rPr lang="ro-RO" dirty="0" err="1">
                <a:solidFill>
                  <a:srgbClr val="333333"/>
                </a:solidFill>
                <a:latin typeface="-apple-system"/>
              </a:rPr>
              <a:t>habil</a:t>
            </a:r>
            <a:r>
              <a:rPr lang="ro-RO" dirty="0">
                <a:solidFill>
                  <a:srgbClr val="333333"/>
                </a:solidFill>
                <a:latin typeface="-apple-system"/>
              </a:rPr>
              <a:t>.,</a:t>
            </a:r>
            <a:r>
              <a:rPr lang="en-US" dirty="0">
                <a:solidFill>
                  <a:srgbClr val="333333"/>
                </a:solidFill>
                <a:latin typeface="-apple-system"/>
              </a:rPr>
              <a:t> Assoc. prof.</a:t>
            </a:r>
            <a:r>
              <a:rPr lang="ro-RO" dirty="0">
                <a:solidFill>
                  <a:srgbClr val="333333"/>
                </a:solidFill>
                <a:latin typeface="-apple-system"/>
              </a:rPr>
              <a:t>, </a:t>
            </a:r>
            <a:r>
              <a:rPr lang="ro-RO" dirty="0" err="1">
                <a:solidFill>
                  <a:srgbClr val="333333"/>
                </a:solidFill>
                <a:latin typeface="-apple-system"/>
              </a:rPr>
              <a:t>Head</a:t>
            </a:r>
            <a:r>
              <a:rPr lang="ro-RO" dirty="0">
                <a:solidFill>
                  <a:srgbClr val="333333"/>
                </a:solidFill>
                <a:latin typeface="-apple-system"/>
              </a:rPr>
              <a:t> </a:t>
            </a:r>
            <a:r>
              <a:rPr lang="en-US" dirty="0">
                <a:solidFill>
                  <a:srgbClr val="333333"/>
                </a:solidFill>
                <a:latin typeface="-apple-system"/>
              </a:rPr>
              <a:t>of Scientific Research Management Direction</a:t>
            </a:r>
            <a:r>
              <a:rPr lang="ro-RO" dirty="0">
                <a:solidFill>
                  <a:srgbClr val="333333"/>
                </a:solidFill>
                <a:latin typeface="-apple-system"/>
              </a:rPr>
              <a:t>, UTM; </a:t>
            </a:r>
            <a:r>
              <a:rPr lang="en-US" dirty="0">
                <a:solidFill>
                  <a:srgbClr val="333333"/>
                </a:solidFill>
                <a:latin typeface="-apple-system"/>
              </a:rPr>
              <a:t>Rep. Moldova;</a:t>
            </a:r>
            <a:endParaRPr lang="ro-RO" dirty="0">
              <a:solidFill>
                <a:srgbClr val="333333"/>
              </a:solidFill>
              <a:latin typeface="-apple-system"/>
            </a:endParaRPr>
          </a:p>
          <a:p>
            <a:pPr marL="5143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333333"/>
                </a:solidFill>
                <a:latin typeface="-apple-system"/>
              </a:rPr>
              <a:t>ABABII Nicolai, Dr., Assoc. prof., FCIM</a:t>
            </a:r>
            <a:r>
              <a:rPr lang="ro-RO" sz="1800" dirty="0">
                <a:solidFill>
                  <a:srgbClr val="333333"/>
                </a:solidFill>
                <a:latin typeface="-apple-system"/>
              </a:rPr>
              <a:t>, UTM, Rep. Moldova</a:t>
            </a:r>
            <a:r>
              <a:rPr lang="en-US" sz="1800" dirty="0">
                <a:solidFill>
                  <a:srgbClr val="333333"/>
                </a:solidFill>
                <a:latin typeface="-apple-system"/>
              </a:rPr>
              <a:t>;</a:t>
            </a:r>
            <a:endParaRPr lang="ro-RO" sz="1800" dirty="0">
              <a:solidFill>
                <a:srgbClr val="333333"/>
              </a:solidFill>
              <a:latin typeface="-apple-system"/>
            </a:endParaRPr>
          </a:p>
          <a:p>
            <a:pPr marL="5143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o-RO" sz="1800" dirty="0">
                <a:solidFill>
                  <a:srgbClr val="333333"/>
                </a:solidFill>
                <a:latin typeface="-apple-system"/>
              </a:rPr>
              <a:t>ADASCALIȚA Lucia, dr., </a:t>
            </a:r>
            <a:r>
              <a:rPr lang="en-US" dirty="0">
                <a:solidFill>
                  <a:srgbClr val="333333"/>
                </a:solidFill>
                <a:latin typeface="-apple-system"/>
              </a:rPr>
              <a:t>univ.</a:t>
            </a:r>
            <a:r>
              <a:rPr lang="ro-RO" dirty="0">
                <a:solidFill>
                  <a:srgbClr val="333333"/>
                </a:solidFill>
                <a:latin typeface="-apple-system"/>
              </a:rPr>
              <a:t> </a:t>
            </a:r>
            <a:r>
              <a:rPr lang="en-US" dirty="0">
                <a:solidFill>
                  <a:srgbClr val="333333"/>
                </a:solidFill>
                <a:latin typeface="-apple-system"/>
              </a:rPr>
              <a:t>lect., </a:t>
            </a:r>
            <a:r>
              <a:rPr lang="en-US" sz="1800" dirty="0">
                <a:solidFill>
                  <a:srgbClr val="333333"/>
                </a:solidFill>
                <a:latin typeface="-apple-system"/>
              </a:rPr>
              <a:t>FD</a:t>
            </a:r>
            <a:r>
              <a:rPr lang="ro-RO" sz="1800" dirty="0">
                <a:solidFill>
                  <a:srgbClr val="333333"/>
                </a:solidFill>
                <a:latin typeface="-apple-system"/>
              </a:rPr>
              <a:t>, UTM, Rep. Moldova</a:t>
            </a:r>
            <a:r>
              <a:rPr lang="en-US" sz="1800" dirty="0">
                <a:solidFill>
                  <a:srgbClr val="333333"/>
                </a:solidFill>
                <a:latin typeface="-apple-system"/>
              </a:rPr>
              <a:t>;</a:t>
            </a:r>
            <a:endParaRPr lang="ro-RO" sz="1800" dirty="0">
              <a:solidFill>
                <a:srgbClr val="333333"/>
              </a:solidFill>
              <a:latin typeface="-apple-system"/>
            </a:endParaRPr>
          </a:p>
          <a:p>
            <a:pPr marL="5143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o-RO" sz="1800" dirty="0">
                <a:solidFill>
                  <a:srgbClr val="333333"/>
                </a:solidFill>
                <a:latin typeface="-apple-system"/>
              </a:rPr>
              <a:t>ANDRONOVICI Diana, </a:t>
            </a:r>
            <a:r>
              <a:rPr lang="en-US" sz="1800" dirty="0">
                <a:solidFill>
                  <a:srgbClr val="333333"/>
                </a:solidFill>
                <a:latin typeface="-apple-system"/>
              </a:rPr>
              <a:t>Dr., </a:t>
            </a:r>
            <a:r>
              <a:rPr lang="en-US" dirty="0">
                <a:solidFill>
                  <a:srgbClr val="333333"/>
                </a:solidFill>
                <a:latin typeface="-apple-system"/>
              </a:rPr>
              <a:t>univ.</a:t>
            </a:r>
            <a:r>
              <a:rPr lang="ro-RO" dirty="0">
                <a:solidFill>
                  <a:srgbClr val="333333"/>
                </a:solidFill>
                <a:latin typeface="-apple-system"/>
              </a:rPr>
              <a:t> </a:t>
            </a:r>
            <a:r>
              <a:rPr lang="en-US" dirty="0">
                <a:solidFill>
                  <a:srgbClr val="333333"/>
                </a:solidFill>
                <a:latin typeface="-apple-system"/>
              </a:rPr>
              <a:t>lect., </a:t>
            </a:r>
            <a:r>
              <a:rPr lang="en-US" sz="1800" dirty="0">
                <a:solidFill>
                  <a:srgbClr val="333333"/>
                </a:solidFill>
                <a:latin typeface="-apple-system"/>
              </a:rPr>
              <a:t>FUA</a:t>
            </a:r>
            <a:r>
              <a:rPr lang="ro-RO" sz="1800" dirty="0">
                <a:solidFill>
                  <a:srgbClr val="333333"/>
                </a:solidFill>
                <a:latin typeface="-apple-system"/>
              </a:rPr>
              <a:t>, UTM, Rep. Moldova</a:t>
            </a:r>
            <a:r>
              <a:rPr lang="en-US" sz="1800" dirty="0">
                <a:solidFill>
                  <a:srgbClr val="333333"/>
                </a:solidFill>
                <a:latin typeface="-apple-system"/>
              </a:rPr>
              <a:t>;</a:t>
            </a:r>
          </a:p>
          <a:p>
            <a:pPr marL="5143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33333"/>
                </a:solidFill>
                <a:latin typeface="-apple-system"/>
              </a:rPr>
              <a:t>BARCARI Dina, Dr., univ.</a:t>
            </a:r>
            <a:r>
              <a:rPr lang="ro-RO" dirty="0">
                <a:solidFill>
                  <a:srgbClr val="333333"/>
                </a:solidFill>
                <a:latin typeface="-apple-system"/>
              </a:rPr>
              <a:t> </a:t>
            </a:r>
            <a:r>
              <a:rPr lang="en-US" dirty="0">
                <a:solidFill>
                  <a:srgbClr val="333333"/>
                </a:solidFill>
                <a:latin typeface="-apple-system"/>
              </a:rPr>
              <a:t>lect., FCIM</a:t>
            </a:r>
            <a:r>
              <a:rPr lang="ro-RO" dirty="0">
                <a:solidFill>
                  <a:srgbClr val="333333"/>
                </a:solidFill>
                <a:latin typeface="-apple-system"/>
              </a:rPr>
              <a:t>, UTM, Rep. Moldova</a:t>
            </a:r>
            <a:r>
              <a:rPr lang="en-US" dirty="0">
                <a:solidFill>
                  <a:srgbClr val="333333"/>
                </a:solidFill>
                <a:latin typeface="-apple-system"/>
              </a:rPr>
              <a:t>;</a:t>
            </a:r>
          </a:p>
          <a:p>
            <a:pPr marL="514350" indent="-285750">
              <a:lnSpc>
                <a:spcPct val="107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o-RO" sz="1800" dirty="0">
                <a:solidFill>
                  <a:srgbClr val="333333"/>
                </a:solidFill>
                <a:latin typeface="-apple-system"/>
              </a:rPr>
              <a:t>BATÎRU Grigore, </a:t>
            </a:r>
            <a:r>
              <a:rPr lang="en-US" sz="1800" dirty="0">
                <a:solidFill>
                  <a:srgbClr val="333333"/>
                </a:solidFill>
                <a:latin typeface="-apple-system"/>
              </a:rPr>
              <a:t>Dr., Assoc. prof.</a:t>
            </a:r>
            <a:r>
              <a:rPr lang="ro-RO" sz="1800" dirty="0">
                <a:solidFill>
                  <a:srgbClr val="333333"/>
                </a:solidFill>
                <a:latin typeface="-apple-system"/>
              </a:rPr>
              <a:t>, FȘASM, UTM, Rep. Moldova;</a:t>
            </a:r>
          </a:p>
          <a:p>
            <a:pPr marL="514350" indent="-285750">
              <a:lnSpc>
                <a:spcPct val="107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o-RO" sz="1800" dirty="0">
                <a:solidFill>
                  <a:srgbClr val="333333"/>
                </a:solidFill>
                <a:latin typeface="-apple-system"/>
              </a:rPr>
              <a:t>COCIU Valeriu, </a:t>
            </a:r>
            <a:r>
              <a:rPr lang="en-US" sz="1800" dirty="0">
                <a:solidFill>
                  <a:srgbClr val="333333"/>
                </a:solidFill>
                <a:latin typeface="-apple-system"/>
              </a:rPr>
              <a:t>Dr., Assoc. prof., </a:t>
            </a:r>
            <a:r>
              <a:rPr lang="ro-RO" sz="1800" dirty="0">
                <a:solidFill>
                  <a:srgbClr val="333333"/>
                </a:solidFill>
                <a:latin typeface="-apple-system"/>
              </a:rPr>
              <a:t>FMV, UTM, Rep. Moldova;</a:t>
            </a:r>
          </a:p>
          <a:p>
            <a:pPr marL="514350" indent="-285750">
              <a:lnSpc>
                <a:spcPct val="107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o-RO" sz="1800" dirty="0">
                <a:solidFill>
                  <a:srgbClr val="333333"/>
                </a:solidFill>
                <a:latin typeface="-apple-system"/>
              </a:rPr>
              <a:t>GUȚU-CHETRUȘCA Corina, </a:t>
            </a:r>
            <a:r>
              <a:rPr lang="en-US" sz="1800" dirty="0">
                <a:solidFill>
                  <a:srgbClr val="333333"/>
                </a:solidFill>
                <a:latin typeface="-apple-system"/>
              </a:rPr>
              <a:t>Dr</a:t>
            </a:r>
            <a:r>
              <a:rPr lang="en-US" dirty="0">
                <a:solidFill>
                  <a:srgbClr val="333333"/>
                </a:solidFill>
                <a:latin typeface="-apple-system"/>
              </a:rPr>
              <a:t>., univ.</a:t>
            </a:r>
            <a:r>
              <a:rPr lang="ro-RO" dirty="0">
                <a:solidFill>
                  <a:srgbClr val="333333"/>
                </a:solidFill>
                <a:latin typeface="-apple-system"/>
              </a:rPr>
              <a:t> </a:t>
            </a:r>
            <a:r>
              <a:rPr lang="en-US" dirty="0">
                <a:solidFill>
                  <a:srgbClr val="333333"/>
                </a:solidFill>
                <a:latin typeface="-apple-system"/>
              </a:rPr>
              <a:t>lect., </a:t>
            </a:r>
            <a:r>
              <a:rPr lang="en-US" sz="1800" dirty="0">
                <a:solidFill>
                  <a:srgbClr val="333333"/>
                </a:solidFill>
                <a:latin typeface="-apple-system"/>
              </a:rPr>
              <a:t>FEIE; </a:t>
            </a:r>
            <a:r>
              <a:rPr lang="ro-RO" sz="1800" dirty="0">
                <a:solidFill>
                  <a:srgbClr val="333333"/>
                </a:solidFill>
                <a:latin typeface="-apple-system"/>
              </a:rPr>
              <a:t>UTM, Rep. Moldova</a:t>
            </a:r>
            <a:r>
              <a:rPr lang="en-US" sz="1800" dirty="0">
                <a:solidFill>
                  <a:srgbClr val="333333"/>
                </a:solidFill>
                <a:latin typeface="-apple-system"/>
              </a:rPr>
              <a:t>;</a:t>
            </a:r>
            <a:endParaRPr lang="ro-RO" sz="1800" dirty="0">
              <a:solidFill>
                <a:srgbClr val="333333"/>
              </a:solidFill>
              <a:latin typeface="-apple-system"/>
            </a:endParaRPr>
          </a:p>
          <a:p>
            <a:pPr marL="514350" indent="-285750">
              <a:lnSpc>
                <a:spcPct val="107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333333"/>
                </a:solidFill>
                <a:latin typeface="-apple-system"/>
              </a:rPr>
              <a:t>MALCOCI Iulian, Dr., Assoc. prof., FIMIT</a:t>
            </a:r>
            <a:r>
              <a:rPr lang="ro-RO" sz="1800" dirty="0">
                <a:solidFill>
                  <a:srgbClr val="333333"/>
                </a:solidFill>
                <a:latin typeface="-apple-system"/>
              </a:rPr>
              <a:t>, UTM, Rep. Moldova</a:t>
            </a:r>
            <a:r>
              <a:rPr lang="en-US" sz="1800" dirty="0">
                <a:solidFill>
                  <a:srgbClr val="333333"/>
                </a:solidFill>
                <a:latin typeface="-apple-system"/>
              </a:rPr>
              <a:t>;</a:t>
            </a:r>
            <a:endParaRPr lang="ro-RO" sz="1800" dirty="0">
              <a:solidFill>
                <a:srgbClr val="333333"/>
              </a:solidFill>
              <a:latin typeface="-apple-system"/>
            </a:endParaRPr>
          </a:p>
          <a:p>
            <a:pPr marL="514350" indent="-285750">
              <a:lnSpc>
                <a:spcPct val="107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o-RO" sz="1800" dirty="0">
                <a:solidFill>
                  <a:srgbClr val="333333"/>
                </a:solidFill>
                <a:latin typeface="-apple-system"/>
              </a:rPr>
              <a:t>MOCREAC Olga, Dr., </a:t>
            </a:r>
            <a:r>
              <a:rPr lang="en-US" sz="1800" dirty="0">
                <a:solidFill>
                  <a:srgbClr val="333333"/>
                </a:solidFill>
                <a:latin typeface="-apple-system"/>
              </a:rPr>
              <a:t>FET</a:t>
            </a:r>
            <a:r>
              <a:rPr lang="ro-RO" sz="1800" dirty="0">
                <a:solidFill>
                  <a:srgbClr val="333333"/>
                </a:solidFill>
                <a:latin typeface="-apple-system"/>
              </a:rPr>
              <a:t>, UTM, Rep. Moldova</a:t>
            </a:r>
            <a:r>
              <a:rPr lang="en-US" sz="1800" dirty="0">
                <a:solidFill>
                  <a:srgbClr val="333333"/>
                </a:solidFill>
                <a:latin typeface="-apple-system"/>
              </a:rPr>
              <a:t>;</a:t>
            </a:r>
            <a:endParaRPr lang="ro-RO" sz="1800" dirty="0">
              <a:solidFill>
                <a:srgbClr val="333333"/>
              </a:solidFill>
              <a:latin typeface="-apple-system"/>
            </a:endParaRPr>
          </a:p>
          <a:p>
            <a:pPr marL="514350" indent="-285750">
              <a:lnSpc>
                <a:spcPct val="107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o-RO" dirty="0">
                <a:solidFill>
                  <a:srgbClr val="333333"/>
                </a:solidFill>
                <a:latin typeface="-apple-system"/>
              </a:rPr>
              <a:t>OBERȘT Ala, </a:t>
            </a:r>
            <a:r>
              <a:rPr lang="en-US" dirty="0">
                <a:solidFill>
                  <a:srgbClr val="333333"/>
                </a:solidFill>
                <a:latin typeface="-apple-system"/>
              </a:rPr>
              <a:t>Dr., Assoc. prof.</a:t>
            </a:r>
            <a:r>
              <a:rPr lang="ro-RO" dirty="0">
                <a:solidFill>
                  <a:srgbClr val="333333"/>
                </a:solidFill>
                <a:latin typeface="-apple-system"/>
              </a:rPr>
              <a:t>, </a:t>
            </a:r>
            <a:r>
              <a:rPr lang="en-US" dirty="0">
                <a:solidFill>
                  <a:srgbClr val="333333"/>
                </a:solidFill>
                <a:latin typeface="-apple-system"/>
              </a:rPr>
              <a:t>FIEB</a:t>
            </a:r>
            <a:r>
              <a:rPr lang="ro-RO" dirty="0">
                <a:solidFill>
                  <a:srgbClr val="333333"/>
                </a:solidFill>
                <a:latin typeface="-apple-system"/>
              </a:rPr>
              <a:t>, UTM, Rep. Moldova;</a:t>
            </a:r>
          </a:p>
          <a:p>
            <a:pPr marL="514350" indent="-285750">
              <a:lnSpc>
                <a:spcPct val="107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333333"/>
                </a:solidFill>
                <a:latin typeface="-apple-system"/>
              </a:rPr>
              <a:t>PALADI Daniela, Dr., Assoc. prof., FTA, </a:t>
            </a:r>
            <a:r>
              <a:rPr lang="ro-RO" sz="1800" dirty="0">
                <a:solidFill>
                  <a:srgbClr val="333333"/>
                </a:solidFill>
                <a:latin typeface="-apple-system"/>
              </a:rPr>
              <a:t>UTM, Rep. Moldova</a:t>
            </a:r>
            <a:r>
              <a:rPr lang="en-US" sz="1800" dirty="0">
                <a:solidFill>
                  <a:srgbClr val="333333"/>
                </a:solidFill>
                <a:latin typeface="-apple-system"/>
              </a:rPr>
              <a:t>;</a:t>
            </a:r>
            <a:endParaRPr lang="ro-RO" sz="1800" dirty="0">
              <a:solidFill>
                <a:srgbClr val="333333"/>
              </a:solidFill>
              <a:latin typeface="-apple-system"/>
            </a:endParaRPr>
          </a:p>
          <a:p>
            <a:pPr marL="514350" indent="-285750">
              <a:lnSpc>
                <a:spcPct val="107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333333"/>
                </a:solidFill>
                <a:latin typeface="-apple-system"/>
              </a:rPr>
              <a:t>ŢIBICHI Viorica, Dr., Assoc. prof., FCGC</a:t>
            </a:r>
            <a:r>
              <a:rPr lang="ro-RO" sz="1800" dirty="0">
                <a:solidFill>
                  <a:srgbClr val="333333"/>
                </a:solidFill>
                <a:latin typeface="-apple-system"/>
              </a:rPr>
              <a:t>, UTM, Rep. Moldova</a:t>
            </a:r>
            <a:r>
              <a:rPr lang="en-US" sz="1800" dirty="0">
                <a:solidFill>
                  <a:srgbClr val="333333"/>
                </a:solidFill>
                <a:latin typeface="-apple-system"/>
              </a:rPr>
              <a:t>.</a:t>
            </a:r>
            <a:endParaRPr lang="ro-RO" sz="1800" dirty="0">
              <a:solidFill>
                <a:srgbClr val="333333"/>
              </a:solidFill>
              <a:latin typeface="-apple-system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605226B-00FD-761F-EE2F-EABE22198991}"/>
              </a:ext>
            </a:extLst>
          </p:cNvPr>
          <p:cNvSpPr/>
          <p:nvPr/>
        </p:nvSpPr>
        <p:spPr>
          <a:xfrm>
            <a:off x="0" y="10419080"/>
            <a:ext cx="7559675" cy="28982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b="1" dirty="0">
                <a:hlinkClick r:id="rId2"/>
              </a:rPr>
              <a:t>https://csmd.utm.md</a:t>
            </a:r>
            <a:r>
              <a:rPr lang="ro-RO" sz="1700" b="1" dirty="0"/>
              <a:t> </a:t>
            </a:r>
            <a:endParaRPr lang="ru-RU" sz="1700" b="1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188EB25-1E5D-19CB-16D5-B39A00E02358}"/>
              </a:ext>
            </a:extLst>
          </p:cNvPr>
          <p:cNvSpPr/>
          <p:nvPr/>
        </p:nvSpPr>
        <p:spPr>
          <a:xfrm>
            <a:off x="0" y="-1"/>
            <a:ext cx="7559675" cy="351941"/>
          </a:xfrm>
          <a:prstGeom prst="rect">
            <a:avLst/>
          </a:prstGeom>
          <a:solidFill>
            <a:srgbClr val="25648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ro-RO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May 13-16,  2026                                         C</a:t>
            </a:r>
            <a:r>
              <a:rPr lang="en-US" b="1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hisinau</a:t>
            </a:r>
            <a:r>
              <a:rPr lang="ro-RO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Republic of Moldova</a:t>
            </a:r>
            <a:endParaRPr lang="en-US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1477336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46CC88B0D0D8046A82026797846D657" ma:contentTypeVersion="4" ma:contentTypeDescription="Create a new document." ma:contentTypeScope="" ma:versionID="eafc047e8f693d8f7b60af73aa85f4bf">
  <xsd:schema xmlns:xsd="http://www.w3.org/2001/XMLSchema" xmlns:xs="http://www.w3.org/2001/XMLSchema" xmlns:p="http://schemas.microsoft.com/office/2006/metadata/properties" xmlns:ns2="839b09c8-5e49-4241-bb55-cf3f16f7bf84" targetNamespace="http://schemas.microsoft.com/office/2006/metadata/properties" ma:root="true" ma:fieldsID="79f5759b448053758f9bcd52e61c8c4e" ns2:_="">
    <xsd:import namespace="839b09c8-5e49-4241-bb55-cf3f16f7bf8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9b09c8-5e49-4241-bb55-cf3f16f7bf8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D6D9BE4-0884-42A3-87BA-F170C906249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39b09c8-5e49-4241-bb55-cf3f16f7bf8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FAA175E-1E87-47FD-9BE5-7D8E3F69C9C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13EC242-41E4-40E4-8208-27899D726E41}">
  <ds:schemaRefs>
    <ds:schemaRef ds:uri="http://purl.org/dc/terms/"/>
    <ds:schemaRef ds:uri="http://purl.org/dc/dcmitype/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schemas.microsoft.com/office/2006/metadata/properties"/>
    <ds:schemaRef ds:uri="839b09c8-5e49-4241-bb55-cf3f16f7bf84"/>
    <ds:schemaRef ds:uri="http://www.w3.org/XML/1998/namespace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2506</TotalTime>
  <Words>1251</Words>
  <Application>Microsoft Office PowerPoint</Application>
  <PresentationFormat>Custom</PresentationFormat>
  <Paragraphs>97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-apple-system</vt:lpstr>
      <vt:lpstr>Arial</vt:lpstr>
      <vt:lpstr>Calibri</vt:lpstr>
      <vt:lpstr>Calibri Light</vt:lpstr>
      <vt:lpstr>FF Daxline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</dc:creator>
  <cp:lastModifiedBy>Ababii Nicolai</cp:lastModifiedBy>
  <cp:revision>238</cp:revision>
  <cp:lastPrinted>2023-01-27T12:43:52Z</cp:lastPrinted>
  <dcterms:created xsi:type="dcterms:W3CDTF">2021-11-15T08:07:33Z</dcterms:created>
  <dcterms:modified xsi:type="dcterms:W3CDTF">2026-04-02T13:09:02Z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0x010100F46CC88B0D0D8046A82026797846D657</vt:lpwstr>
  </property>
</Properties>
</file>